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3717925"/>
            <a:ext cx="10943167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4940300"/>
            <a:ext cx="10949517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ID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55FBE9E0-C3DA-4063-92BA-B3A3C64023FB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ID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EEC8AB2-202D-4992-86A3-3242C588BB53}" type="slidenum">
              <a:rPr lang="en-ID" smtClean="0"/>
              <a:t>‹#›</a:t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ID"/>
              <a:t>TEORI AKUNATANSI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pPr algn="just"/>
            <a:r>
              <a:rPr lang="en-ID" dirty="0"/>
              <a:t>Time-Period Principle.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di mana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operasional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di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periode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set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perbandingan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,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bermanfaat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 </a:t>
            </a:r>
            <a:r>
              <a:rPr lang="en-ID" dirty="0" err="1"/>
              <a:t>tren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Consistency Principle.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menitikberatkan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. Jadi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yang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mengikuti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bertujuan</a:t>
            </a:r>
            <a:r>
              <a:rPr lang="en-ID" dirty="0"/>
              <a:t> agar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terombang-ambing</a:t>
            </a:r>
            <a:r>
              <a:rPr lang="en-ID" dirty="0"/>
              <a:t> dan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konsisten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pencatatan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yang </a:t>
            </a:r>
            <a:r>
              <a:rPr lang="en-ID" dirty="0" err="1"/>
              <a:t>akurat</a:t>
            </a:r>
            <a:r>
              <a:rPr lang="en-ID" dirty="0"/>
              <a:t> dan </a:t>
            </a:r>
            <a:r>
              <a:rPr lang="en-ID" dirty="0" err="1"/>
              <a:t>tepat</a:t>
            </a:r>
            <a:r>
              <a:rPr lang="en-ID" dirty="0"/>
              <a:t>.</a:t>
            </a:r>
          </a:p>
          <a:p>
            <a:endParaRPr lang="en-ID" dirty="0"/>
          </a:p>
          <a:p>
            <a:endParaRPr lang="en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Konsep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Dasar Teori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Konsep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Dasar Teori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Teori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dapat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berjalan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dengan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baik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dengan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empat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konsep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dasar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bisa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menentukan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dan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menjelaskan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pedoman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penting</a:t>
            </a:r>
            <a:endParaRPr lang="en-ID" b="0" i="0" dirty="0">
              <a:solidFill>
                <a:srgbClr val="333333"/>
              </a:solidFill>
              <a:effectLst/>
              <a:latin typeface="Inter"/>
            </a:endParaRPr>
          </a:p>
          <a:p>
            <a:pPr marL="0" indent="0">
              <a:buNone/>
            </a:pP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Dalam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manajemen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bisnis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</a:t>
            </a:r>
            <a:br>
              <a:rPr lang="en-ID" dirty="0"/>
            </a:br>
            <a:br>
              <a:rPr lang="en-ID" dirty="0"/>
            </a:b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Aktual</a:t>
            </a:r>
            <a:r>
              <a:rPr lang="en-ID" dirty="0"/>
              <a:t>.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pendapatan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dan </a:t>
            </a:r>
            <a:r>
              <a:rPr lang="en-ID" dirty="0" err="1"/>
              <a:t>liabilitas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dicatat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lengkap</a:t>
            </a:r>
            <a:r>
              <a:rPr lang="en-ID" dirty="0"/>
              <a:t>.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pedagang</a:t>
            </a:r>
            <a:r>
              <a:rPr lang="en-ID" dirty="0"/>
              <a:t> </a:t>
            </a:r>
            <a:r>
              <a:rPr lang="en-ID" dirty="0" err="1"/>
              <a:t>grosir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eceran</a:t>
            </a:r>
            <a:r>
              <a:rPr lang="en-ID" dirty="0"/>
              <a:t> </a:t>
            </a:r>
            <a:r>
              <a:rPr lang="en-ID" dirty="0" err="1"/>
              <a:t>memesan</a:t>
            </a:r>
            <a:r>
              <a:rPr lang="en-ID" dirty="0"/>
              <a:t> dan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nominal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juta</a:t>
            </a:r>
            <a:r>
              <a:rPr lang="en-ID" dirty="0"/>
              <a:t> rupiah,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di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juga,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pedagang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mencatat</a:t>
            </a:r>
            <a:r>
              <a:rPr lang="en-ID" dirty="0"/>
              <a:t> </a:t>
            </a:r>
            <a:r>
              <a:rPr lang="en-ID" dirty="0" err="1"/>
              <a:t>liabilitas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kewajibannya</a:t>
            </a:r>
            <a:r>
              <a:rPr lang="en-ID" dirty="0"/>
              <a:t>. Sama </a:t>
            </a:r>
            <a:r>
              <a:rPr lang="en-ID" dirty="0" err="1"/>
              <a:t>halnya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distributor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pemasok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menghitung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143"/>
            <a:ext cx="10515600" cy="5904820"/>
          </a:xfrm>
        </p:spPr>
        <p:txBody>
          <a:bodyPr>
            <a:normAutofit/>
          </a:bodyPr>
          <a:lstStyle/>
          <a:p>
            <a:pPr algn="just"/>
            <a:r>
              <a:rPr lang="en-ID" b="1" dirty="0" err="1"/>
              <a:t>Konsep</a:t>
            </a:r>
            <a:r>
              <a:rPr lang="en-ID" b="1" dirty="0"/>
              <a:t> </a:t>
            </a:r>
            <a:r>
              <a:rPr lang="en-ID" b="1" dirty="0" err="1"/>
              <a:t>Aktual</a:t>
            </a:r>
            <a:r>
              <a:rPr lang="en-ID" b="1" dirty="0"/>
              <a:t>.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pendapatan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dan </a:t>
            </a:r>
            <a:r>
              <a:rPr lang="en-ID" dirty="0" err="1"/>
              <a:t>liabilitas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dicatat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lengkap</a:t>
            </a:r>
            <a:r>
              <a:rPr lang="en-ID" dirty="0"/>
              <a:t>. </a:t>
            </a:r>
            <a:r>
              <a:rPr lang="en-ID" dirty="0" err="1"/>
              <a:t>Misalnya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pedagang</a:t>
            </a:r>
            <a:r>
              <a:rPr lang="en-ID" dirty="0"/>
              <a:t> </a:t>
            </a:r>
            <a:r>
              <a:rPr lang="en-ID" dirty="0" err="1"/>
              <a:t>grosir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eceran</a:t>
            </a:r>
            <a:r>
              <a:rPr lang="en-ID" dirty="0"/>
              <a:t> </a:t>
            </a:r>
            <a:r>
              <a:rPr lang="en-ID" dirty="0" err="1"/>
              <a:t>memesan</a:t>
            </a:r>
            <a:r>
              <a:rPr lang="en-ID" dirty="0"/>
              <a:t> dan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nominal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juta</a:t>
            </a:r>
            <a:r>
              <a:rPr lang="en-ID" dirty="0"/>
              <a:t> rupiah, </a:t>
            </a:r>
            <a:r>
              <a:rPr lang="en-ID" dirty="0" err="1"/>
              <a:t>namun</a:t>
            </a:r>
            <a:r>
              <a:rPr lang="en-ID" dirty="0"/>
              <a:t>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di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juga,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pedagang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mencatat</a:t>
            </a:r>
            <a:r>
              <a:rPr lang="en-ID" dirty="0"/>
              <a:t> </a:t>
            </a:r>
            <a:r>
              <a:rPr lang="en-ID" dirty="0" err="1"/>
              <a:t>liabilitas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kewajibannya</a:t>
            </a:r>
            <a:r>
              <a:rPr lang="en-ID" dirty="0"/>
              <a:t>. Sama </a:t>
            </a:r>
            <a:r>
              <a:rPr lang="en-ID" dirty="0" err="1"/>
              <a:t>halnya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distributor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pemasok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menghitung</a:t>
            </a:r>
            <a:r>
              <a:rPr lang="en-ID" dirty="0"/>
              <a:t> </a:t>
            </a:r>
            <a:r>
              <a:rPr lang="en-ID" dirty="0" err="1"/>
              <a:t>penjualan</a:t>
            </a:r>
            <a:r>
              <a:rPr lang="en-ID" dirty="0"/>
              <a:t> </a:t>
            </a:r>
            <a:r>
              <a:rPr lang="en-ID" dirty="0" err="1"/>
              <a:t>barang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pPr algn="just"/>
            <a:r>
              <a:rPr lang="en-ID" b="1" dirty="0" err="1"/>
              <a:t>Konsep</a:t>
            </a:r>
            <a:r>
              <a:rPr lang="en-ID" b="1" dirty="0"/>
              <a:t> </a:t>
            </a:r>
            <a:r>
              <a:rPr lang="en-ID" b="1" dirty="0" err="1"/>
              <a:t>Konsistensi</a:t>
            </a:r>
            <a:r>
              <a:rPr lang="en-ID" dirty="0"/>
              <a:t>.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menekankan</a:t>
            </a:r>
            <a:r>
              <a:rPr lang="en-ID" dirty="0"/>
              <a:t> pada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yang </a:t>
            </a:r>
            <a:r>
              <a:rPr lang="en-ID" dirty="0" err="1"/>
              <a:t>diterapkan</a:t>
            </a:r>
            <a:r>
              <a:rPr lang="en-ID" dirty="0"/>
              <a:t> di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,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konsisten</a:t>
            </a:r>
            <a:r>
              <a:rPr lang="en-ID" dirty="0"/>
              <a:t>. </a:t>
            </a:r>
            <a:r>
              <a:rPr lang="en-ID" dirty="0" err="1"/>
              <a:t>Contohnya</a:t>
            </a:r>
            <a:r>
              <a:rPr lang="en-ID" dirty="0"/>
              <a:t> </a:t>
            </a:r>
            <a:r>
              <a:rPr lang="en-ID" dirty="0" err="1"/>
              <a:t>akuntan</a:t>
            </a:r>
            <a:r>
              <a:rPr lang="en-ID" dirty="0"/>
              <a:t>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memutuskan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double-entry accounting pada </a:t>
            </a:r>
            <a:r>
              <a:rPr lang="en-ID" dirty="0" err="1"/>
              <a:t>catatan</a:t>
            </a:r>
            <a:r>
              <a:rPr lang="en-ID" dirty="0"/>
              <a:t> </a:t>
            </a:r>
            <a:r>
              <a:rPr lang="en-ID" dirty="0" err="1"/>
              <a:t>bulan</a:t>
            </a:r>
            <a:r>
              <a:rPr lang="en-ID" dirty="0"/>
              <a:t> </a:t>
            </a:r>
            <a:r>
              <a:rPr lang="en-ID" dirty="0" err="1"/>
              <a:t>periode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konsisten</a:t>
            </a:r>
            <a:r>
              <a:rPr lang="en-ID" dirty="0"/>
              <a:t> </a:t>
            </a:r>
            <a:r>
              <a:rPr lang="en-ID" dirty="0" err="1"/>
              <a:t>menerapkan</a:t>
            </a:r>
            <a:r>
              <a:rPr lang="en-ID" dirty="0"/>
              <a:t> </a:t>
            </a:r>
            <a:r>
              <a:rPr lang="en-ID" dirty="0" err="1"/>
              <a:t>catatannya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selesai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endParaRPr lang="en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2257"/>
            <a:ext cx="10515600" cy="5534706"/>
          </a:xfrm>
        </p:spPr>
        <p:txBody>
          <a:bodyPr>
            <a:normAutofit/>
          </a:bodyPr>
          <a:lstStyle/>
          <a:p>
            <a:pPr algn="just"/>
            <a:r>
              <a:rPr lang="en-ID" b="1" dirty="0" err="1"/>
              <a:t>Konsep</a:t>
            </a:r>
            <a:r>
              <a:rPr lang="en-ID" b="1" dirty="0"/>
              <a:t> </a:t>
            </a:r>
            <a:r>
              <a:rPr lang="en-ID" b="1" dirty="0" err="1"/>
              <a:t>Kelangsungan</a:t>
            </a:r>
            <a:r>
              <a:rPr lang="en-ID" dirty="0"/>
              <a:t>. Saat </a:t>
            </a:r>
            <a:r>
              <a:rPr lang="en-ID" dirty="0" err="1"/>
              <a:t>mengelola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, </a:t>
            </a:r>
            <a:r>
              <a:rPr lang="en-ID" dirty="0" err="1"/>
              <a:t>akuntan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berasumsi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layak</a:t>
            </a:r>
            <a:r>
              <a:rPr lang="en-ID" dirty="0"/>
              <a:t> dan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segera</a:t>
            </a:r>
            <a:r>
              <a:rPr lang="en-ID" dirty="0"/>
              <a:t> </a:t>
            </a:r>
            <a:r>
              <a:rPr lang="en-ID" dirty="0" err="1"/>
              <a:t>beroperasi</a:t>
            </a:r>
            <a:r>
              <a:rPr lang="en-ID" dirty="0"/>
              <a:t>. Jika </a:t>
            </a:r>
            <a:r>
              <a:rPr lang="en-ID" dirty="0" err="1"/>
              <a:t>akuntan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berjalan</a:t>
            </a:r>
            <a:r>
              <a:rPr lang="en-ID" dirty="0"/>
              <a:t> </a:t>
            </a:r>
            <a:r>
              <a:rPr lang="en-ID" dirty="0" err="1"/>
              <a:t>baik</a:t>
            </a:r>
            <a:r>
              <a:rPr lang="en-ID" dirty="0"/>
              <a:t> di masa </a:t>
            </a:r>
            <a:r>
              <a:rPr lang="en-ID" dirty="0" err="1"/>
              <a:t>depan</a:t>
            </a:r>
            <a:r>
              <a:rPr lang="en-ID" dirty="0"/>
              <a:t>,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menyatakan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di </a:t>
            </a:r>
            <a:r>
              <a:rPr lang="en-ID" dirty="0" err="1"/>
              <a:t>balik</a:t>
            </a:r>
            <a:r>
              <a:rPr lang="en-ID" dirty="0"/>
              <a:t> </a:t>
            </a:r>
            <a:r>
              <a:rPr lang="en-ID" dirty="0" err="1"/>
              <a:t>asumsi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. </a:t>
            </a:r>
            <a:r>
              <a:rPr lang="en-ID" dirty="0" err="1"/>
              <a:t>Apabila</a:t>
            </a:r>
            <a:r>
              <a:rPr lang="en-ID" dirty="0"/>
              <a:t> </a:t>
            </a:r>
            <a:r>
              <a:rPr lang="en-ID" dirty="0" err="1"/>
              <a:t>akuntan</a:t>
            </a:r>
            <a:r>
              <a:rPr lang="en-ID" dirty="0"/>
              <a:t>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bisnisnya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bertahan</a:t>
            </a:r>
            <a:r>
              <a:rPr lang="en-ID" dirty="0"/>
              <a:t> di masa </a:t>
            </a:r>
            <a:r>
              <a:rPr lang="en-ID" dirty="0" err="1"/>
              <a:t>depan</a:t>
            </a:r>
            <a:r>
              <a:rPr lang="en-ID" dirty="0"/>
              <a:t> dan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cukup</a:t>
            </a:r>
            <a:r>
              <a:rPr lang="en-ID" dirty="0"/>
              <a:t> </a:t>
            </a:r>
            <a:r>
              <a:rPr lang="en-ID" dirty="0" err="1"/>
              <a:t>bukti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pendapat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dia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“disclaimer”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laporannya</a:t>
            </a:r>
            <a:r>
              <a:rPr lang="en-ID" dirty="0"/>
              <a:t>.</a:t>
            </a:r>
          </a:p>
          <a:p>
            <a:pPr algn="just"/>
            <a:r>
              <a:rPr lang="en-ID" b="1" dirty="0" err="1"/>
              <a:t>Konsep</a:t>
            </a:r>
            <a:r>
              <a:rPr lang="en-ID" b="1" dirty="0"/>
              <a:t> </a:t>
            </a:r>
            <a:r>
              <a:rPr lang="en-ID" b="1" dirty="0" err="1"/>
              <a:t>kehati-hatian</a:t>
            </a:r>
            <a:r>
              <a:rPr lang="en-ID" dirty="0"/>
              <a:t>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liabilitas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diperhitungkan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neraca</a:t>
            </a:r>
            <a:r>
              <a:rPr lang="en-ID" dirty="0"/>
              <a:t>, </a:t>
            </a:r>
            <a:r>
              <a:rPr lang="en-ID" dirty="0" err="1"/>
              <a:t>meskipun</a:t>
            </a:r>
            <a:r>
              <a:rPr lang="en-ID" dirty="0"/>
              <a:t> </a:t>
            </a:r>
            <a:r>
              <a:rPr lang="en-ID" dirty="0" err="1"/>
              <a:t>peluang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begitu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. </a:t>
            </a:r>
            <a:r>
              <a:rPr lang="en-ID" dirty="0" err="1"/>
              <a:t>Begitu</a:t>
            </a:r>
            <a:r>
              <a:rPr lang="en-ID" dirty="0"/>
              <a:t> juga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perhitungan</a:t>
            </a:r>
            <a:r>
              <a:rPr lang="en-ID" dirty="0"/>
              <a:t> </a:t>
            </a:r>
            <a:r>
              <a:rPr lang="en-ID" dirty="0" err="1"/>
              <a:t>pendapatan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.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mengantisipasi</a:t>
            </a:r>
            <a:r>
              <a:rPr lang="en-ID" dirty="0"/>
              <a:t> </a:t>
            </a:r>
            <a:r>
              <a:rPr lang="en-ID" dirty="0" err="1"/>
              <a:t>kerugian</a:t>
            </a:r>
            <a:r>
              <a:rPr lang="en-ID" dirty="0"/>
              <a:t> yang </a:t>
            </a:r>
            <a:r>
              <a:rPr lang="en-ID" dirty="0" err="1"/>
              <a:t>kelak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pPr algn="just"/>
            <a:endParaRPr lang="en-ID" dirty="0"/>
          </a:p>
          <a:p>
            <a:endParaRPr lang="en-ID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Fungsi</a:t>
            </a:r>
            <a:r>
              <a:rPr lang="en-ID" dirty="0"/>
              <a:t> Teori </a:t>
            </a:r>
            <a:r>
              <a:rPr lang="en-ID" dirty="0" err="1"/>
              <a:t>Akuntansi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D" dirty="0"/>
              <a:t>Teori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fungsu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yang sangat vital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keberlangsungan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. </a:t>
            </a:r>
            <a:r>
              <a:rPr lang="en-ID" dirty="0" err="1"/>
              <a:t>Beberapa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penerapan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:</a:t>
            </a:r>
          </a:p>
          <a:p>
            <a:pPr algn="just"/>
            <a:r>
              <a:rPr lang="en-ID" dirty="0" err="1"/>
              <a:t>Mengumpulkan</a:t>
            </a:r>
            <a:r>
              <a:rPr lang="en-ID" dirty="0"/>
              <a:t>, </a:t>
            </a:r>
            <a:r>
              <a:rPr lang="en-ID" dirty="0" err="1"/>
              <a:t>menggantikan</a:t>
            </a:r>
            <a:r>
              <a:rPr lang="en-ID" dirty="0"/>
              <a:t>, dan </a:t>
            </a:r>
            <a:r>
              <a:rPr lang="en-ID" dirty="0" err="1"/>
              <a:t>menyimpan</a:t>
            </a:r>
            <a:r>
              <a:rPr lang="en-ID" dirty="0"/>
              <a:t> data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Menyediakan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, </a:t>
            </a:r>
            <a:r>
              <a:rPr lang="en-ID" dirty="0" err="1"/>
              <a:t>termasuk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perencanaan</a:t>
            </a:r>
            <a:r>
              <a:rPr lang="en-ID" dirty="0"/>
              <a:t> dan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strategis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.</a:t>
            </a:r>
          </a:p>
          <a:p>
            <a:pPr algn="just"/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yang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mengontrol</a:t>
            </a:r>
            <a:r>
              <a:rPr lang="en-ID" dirty="0"/>
              <a:t> </a:t>
            </a:r>
            <a:r>
              <a:rPr lang="en-ID" dirty="0" err="1"/>
              <a:t>pencatatan</a:t>
            </a:r>
            <a:r>
              <a:rPr lang="en-ID" dirty="0"/>
              <a:t> dan </a:t>
            </a:r>
            <a:r>
              <a:rPr lang="en-ID" dirty="0" err="1"/>
              <a:t>pengolahan</a:t>
            </a:r>
            <a:r>
              <a:rPr lang="en-ID" dirty="0"/>
              <a:t> data </a:t>
            </a:r>
            <a:r>
              <a:rPr lang="en-ID" dirty="0" err="1"/>
              <a:t>keuangan</a:t>
            </a:r>
            <a:r>
              <a:rPr lang="en-ID" dirty="0"/>
              <a:t> agar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efisien</a:t>
            </a:r>
            <a:r>
              <a:rPr lang="en-ID" dirty="0"/>
              <a:t> dan </a:t>
            </a:r>
            <a:r>
              <a:rPr lang="en-ID" dirty="0" err="1"/>
              <a:t>akurat</a:t>
            </a:r>
            <a:r>
              <a:rPr lang="en-ID" dirty="0"/>
              <a:t>. </a:t>
            </a:r>
          </a:p>
          <a:p>
            <a:pPr algn="just"/>
            <a:endParaRPr lang="en-ID" dirty="0"/>
          </a:p>
          <a:p>
            <a:pPr algn="just"/>
            <a:endParaRPr lang="en-ID" dirty="0"/>
          </a:p>
          <a:p>
            <a:endParaRPr lang="en-ID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Sejarah Teori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Sejarah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dimulai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pada 1494.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Ilmuwan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bernama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Luca Pacioli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menciptakan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sistem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terpakai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hingga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saat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ini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 Luca Pacioli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adalah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ahli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matematika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pernah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mengajar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Leonardo Da Vinci. </a:t>
            </a:r>
            <a:br>
              <a:rPr lang="en-ID" dirty="0"/>
            </a:br>
            <a:br>
              <a:rPr lang="en-ID" dirty="0"/>
            </a:br>
            <a:r>
              <a:rPr lang="en-ID" dirty="0"/>
              <a:t>Luca Pacioli </a:t>
            </a:r>
            <a:r>
              <a:rPr lang="en-ID" dirty="0" err="1"/>
              <a:t>memperkenalkan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entri</a:t>
            </a:r>
            <a:r>
              <a:rPr lang="en-ID" dirty="0"/>
              <a:t> </a:t>
            </a:r>
            <a:r>
              <a:rPr lang="en-ID" dirty="0" err="1"/>
              <a:t>ganda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double entry accounting. Pacioli juga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memperkenalkan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, </a:t>
            </a:r>
            <a:r>
              <a:rPr lang="en-ID" dirty="0" err="1"/>
              <a:t>jurnal</a:t>
            </a:r>
            <a:r>
              <a:rPr lang="en-ID" dirty="0"/>
              <a:t> dan </a:t>
            </a:r>
            <a:r>
              <a:rPr lang="en-ID" dirty="0" err="1"/>
              <a:t>pembukuan</a:t>
            </a:r>
            <a:r>
              <a:rPr lang="en-ID" dirty="0"/>
              <a:t>, dan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kunci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modern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 </a:t>
            </a:r>
          </a:p>
          <a:p>
            <a:r>
              <a:rPr lang="en-ID" dirty="0"/>
              <a:t>Pacioli </a:t>
            </a:r>
            <a:r>
              <a:rPr lang="en-ID" dirty="0" err="1"/>
              <a:t>adalah</a:t>
            </a:r>
            <a:r>
              <a:rPr lang="en-ID" dirty="0"/>
              <a:t> orang yang </a:t>
            </a:r>
            <a:r>
              <a:rPr lang="en-ID" dirty="0" err="1"/>
              <a:t>dikenal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neraca</a:t>
            </a:r>
            <a:r>
              <a:rPr lang="en-ID" dirty="0"/>
              <a:t> dan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laba</a:t>
            </a:r>
            <a:r>
              <a:rPr lang="en-ID" dirty="0"/>
              <a:t> </a:t>
            </a:r>
            <a:r>
              <a:rPr lang="en-ID" dirty="0" err="1"/>
              <a:t>rugi</a:t>
            </a:r>
            <a:r>
              <a:rPr lang="en-ID" dirty="0"/>
              <a:t>. </a:t>
            </a:r>
            <a:r>
              <a:rPr lang="en-ID" dirty="0" err="1"/>
              <a:t>Ia</a:t>
            </a:r>
            <a:r>
              <a:rPr lang="en-ID" dirty="0"/>
              <a:t> </a:t>
            </a:r>
            <a:r>
              <a:rPr lang="en-ID" dirty="0" err="1"/>
              <a:t>menulis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karya</a:t>
            </a:r>
            <a:r>
              <a:rPr lang="en-ID" dirty="0"/>
              <a:t> yang </a:t>
            </a:r>
            <a:r>
              <a:rPr lang="en-ID" dirty="0" err="1"/>
              <a:t>berjudul</a:t>
            </a:r>
            <a:r>
              <a:rPr lang="en-ID" dirty="0"/>
              <a:t> “De </a:t>
            </a:r>
            <a:r>
              <a:rPr lang="en-ID" dirty="0" err="1"/>
              <a:t>Computis</a:t>
            </a:r>
            <a:r>
              <a:rPr lang="en-ID" dirty="0"/>
              <a:t> et </a:t>
            </a:r>
            <a:r>
              <a:rPr lang="en-ID" dirty="0" err="1"/>
              <a:t>Scripturis</a:t>
            </a:r>
            <a:r>
              <a:rPr lang="en-ID" dirty="0"/>
              <a:t>” (Of Reckonings and Writings) dan </a:t>
            </a:r>
            <a:r>
              <a:rPr lang="en-ID" dirty="0" err="1"/>
              <a:t>sekarang</a:t>
            </a:r>
            <a:r>
              <a:rPr lang="en-ID" dirty="0"/>
              <a:t> </a:t>
            </a:r>
            <a:r>
              <a:rPr lang="en-ID" dirty="0" err="1"/>
              <a:t>dikenal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“The Method of Venice”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menerapkan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"/>
            <a:ext cx="10515600" cy="5643563"/>
          </a:xfrm>
        </p:spPr>
        <p:txBody>
          <a:bodyPr>
            <a:normAutofit/>
          </a:bodyPr>
          <a:lstStyle/>
          <a:p>
            <a:pPr algn="just"/>
            <a:r>
              <a:rPr lang="en-ID" dirty="0"/>
              <a:t>Pacioli </a:t>
            </a:r>
            <a:r>
              <a:rPr lang="en-ID" dirty="0" err="1"/>
              <a:t>menjadi</a:t>
            </a:r>
            <a:r>
              <a:rPr lang="en-ID" dirty="0"/>
              <a:t> orang </a:t>
            </a:r>
            <a:r>
              <a:rPr lang="en-ID" dirty="0" err="1"/>
              <a:t>pertama</a:t>
            </a:r>
            <a:r>
              <a:rPr lang="en-ID" dirty="0"/>
              <a:t> yang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debit dan </a:t>
            </a:r>
            <a:r>
              <a:rPr lang="en-ID" dirty="0" err="1"/>
              <a:t>kredit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jurnal</a:t>
            </a:r>
            <a:r>
              <a:rPr lang="en-ID" dirty="0"/>
              <a:t> dan </a:t>
            </a:r>
            <a:r>
              <a:rPr lang="en-ID" dirty="0" err="1"/>
              <a:t>buku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yang </a:t>
            </a:r>
            <a:r>
              <a:rPr lang="en-ID" dirty="0" err="1"/>
              <a:t>masih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saat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.</a:t>
            </a:r>
          </a:p>
          <a:p>
            <a:pPr algn="just"/>
            <a:r>
              <a:rPr lang="en-ID" dirty="0"/>
              <a:t> </a:t>
            </a:r>
            <a:r>
              <a:rPr lang="en-ID" dirty="0" err="1"/>
              <a:t>Revolusi</a:t>
            </a:r>
            <a:r>
              <a:rPr lang="en-ID" dirty="0"/>
              <a:t> Industri pada </a:t>
            </a:r>
            <a:r>
              <a:rPr lang="en-ID" dirty="0" err="1"/>
              <a:t>tahun</a:t>
            </a:r>
            <a:r>
              <a:rPr lang="en-ID" dirty="0"/>
              <a:t> 1700-an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kian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.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profesi</a:t>
            </a:r>
            <a:r>
              <a:rPr lang="en-ID" dirty="0"/>
              <a:t> </a:t>
            </a:r>
            <a:r>
              <a:rPr lang="en-ID" dirty="0" err="1"/>
              <a:t>pertama</a:t>
            </a:r>
            <a:r>
              <a:rPr lang="en-ID" dirty="0"/>
              <a:t> kali </a:t>
            </a:r>
            <a:r>
              <a:rPr lang="en-ID" dirty="0" err="1"/>
              <a:t>diterapkan</a:t>
            </a:r>
            <a:r>
              <a:rPr lang="en-ID" dirty="0"/>
              <a:t> di </a:t>
            </a:r>
            <a:r>
              <a:rPr lang="en-ID" dirty="0" err="1"/>
              <a:t>Inggris</a:t>
            </a:r>
            <a:r>
              <a:rPr lang="en-ID" dirty="0"/>
              <a:t> dan </a:t>
            </a:r>
            <a:r>
              <a:rPr lang="en-ID" dirty="0" err="1"/>
              <a:t>setelahnya</a:t>
            </a:r>
            <a:r>
              <a:rPr lang="en-ID" dirty="0"/>
              <a:t> di Amerika </a:t>
            </a:r>
            <a:r>
              <a:rPr lang="en-ID" dirty="0" err="1"/>
              <a:t>Serikat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Tahun</a:t>
            </a:r>
            <a:r>
              <a:rPr lang="en-ID" dirty="0"/>
              <a:t> 1887 </a:t>
            </a:r>
            <a:r>
              <a:rPr lang="en-ID" dirty="0" err="1"/>
              <a:t>ada</a:t>
            </a:r>
            <a:r>
              <a:rPr lang="en-ID" dirty="0"/>
              <a:t> 31 </a:t>
            </a:r>
            <a:r>
              <a:rPr lang="en-ID" dirty="0" err="1"/>
              <a:t>akuntan</a:t>
            </a:r>
            <a:r>
              <a:rPr lang="en-ID" dirty="0"/>
              <a:t> yang </a:t>
            </a:r>
            <a:r>
              <a:rPr lang="en-ID" dirty="0" err="1"/>
              <a:t>menciptakan</a:t>
            </a:r>
            <a:r>
              <a:rPr lang="en-ID" dirty="0"/>
              <a:t> American Association of Public Accountants. </a:t>
            </a:r>
            <a:r>
              <a:rPr lang="en-ID" dirty="0" err="1"/>
              <a:t>Sepuluh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 </a:t>
            </a:r>
            <a:r>
              <a:rPr lang="en-ID" dirty="0" err="1"/>
              <a:t>kemudian</a:t>
            </a:r>
            <a:r>
              <a:rPr lang="en-ID" dirty="0"/>
              <a:t>, </a:t>
            </a:r>
            <a:r>
              <a:rPr lang="en-ID" dirty="0" err="1"/>
              <a:t>tes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akuntan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diberlakukan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endParaRPr lang="en-ID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304"/>
          </a:xfrm>
        </p:spPr>
        <p:txBody>
          <a:bodyPr/>
          <a:lstStyle/>
          <a:p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Perkembangan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Teori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829"/>
            <a:ext cx="10515600" cy="4827134"/>
          </a:xfrm>
        </p:spPr>
        <p:txBody>
          <a:bodyPr>
            <a:normAutofit lnSpcReduction="10000"/>
          </a:bodyPr>
          <a:lstStyle/>
          <a:p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Perkembangan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ini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terbilang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sangat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panjang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Praktik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dari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telah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digunakan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dalam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kehidupan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untuk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mempermudah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pengambilan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keputusan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 </a:t>
            </a:r>
          </a:p>
          <a:p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disiplin</a:t>
            </a:r>
            <a:r>
              <a:rPr lang="en-ID" dirty="0"/>
              <a:t> </a:t>
            </a:r>
            <a:r>
              <a:rPr lang="en-ID" dirty="0" err="1"/>
              <a:t>ilmu</a:t>
            </a:r>
            <a:r>
              <a:rPr lang="en-ID" dirty="0"/>
              <a:t> yang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.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mengalami</a:t>
            </a:r>
            <a:r>
              <a:rPr lang="en-ID" dirty="0"/>
              <a:t> </a:t>
            </a:r>
            <a:r>
              <a:rPr lang="en-ID" dirty="0" err="1"/>
              <a:t>modifikasi</a:t>
            </a:r>
            <a:r>
              <a:rPr lang="en-ID" dirty="0"/>
              <a:t>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Dewan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</a:t>
            </a:r>
            <a:r>
              <a:rPr lang="en-ID" dirty="0" err="1"/>
              <a:t>mengatur</a:t>
            </a:r>
            <a:r>
              <a:rPr lang="en-ID" dirty="0"/>
              <a:t> dan </a:t>
            </a:r>
            <a:r>
              <a:rPr lang="en-ID" dirty="0" err="1"/>
              <a:t>merevisi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kompleks</a:t>
            </a:r>
            <a:r>
              <a:rPr lang="en-ID" dirty="0"/>
              <a:t>. Certified Professional Accountants (CPA) juga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agar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ikut</a:t>
            </a:r>
            <a:r>
              <a:rPr lang="en-ID" dirty="0"/>
              <a:t> </a:t>
            </a:r>
            <a:r>
              <a:rPr lang="en-ID" dirty="0" err="1"/>
              <a:t>menyesuaikan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modifikasi</a:t>
            </a:r>
            <a:r>
              <a:rPr lang="en-ID" dirty="0"/>
              <a:t> dan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</a:t>
            </a:r>
          </a:p>
          <a:p>
            <a:r>
              <a:rPr lang="en-ID" dirty="0"/>
              <a:t> Pada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abad</a:t>
            </a:r>
            <a:r>
              <a:rPr lang="en-ID" dirty="0"/>
              <a:t> ke-20, </a:t>
            </a:r>
            <a:r>
              <a:rPr lang="en-ID" dirty="0" err="1"/>
              <a:t>industri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tumbuh</a:t>
            </a:r>
            <a:r>
              <a:rPr lang="en-ID" dirty="0"/>
              <a:t> dan </a:t>
            </a:r>
            <a:r>
              <a:rPr lang="en-ID" dirty="0" err="1"/>
              <a:t>berkembang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kantor</a:t>
            </a:r>
            <a:r>
              <a:rPr lang="en-ID" dirty="0"/>
              <a:t> </a:t>
            </a:r>
            <a:r>
              <a:rPr lang="en-ID" dirty="0" err="1"/>
              <a:t>akuntan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yang </a:t>
            </a:r>
            <a:r>
              <a:rPr lang="en-ID" dirty="0" err="1"/>
              <a:t>memperluas</a:t>
            </a:r>
            <a:r>
              <a:rPr lang="en-ID" dirty="0"/>
              <a:t> </a:t>
            </a:r>
            <a:r>
              <a:rPr lang="en-ID" dirty="0" err="1"/>
              <a:t>layanan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 di </a:t>
            </a:r>
            <a:r>
              <a:rPr lang="en-ID" dirty="0" err="1"/>
              <a:t>luar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 audit </a:t>
            </a:r>
            <a:r>
              <a:rPr lang="en-ID" dirty="0" err="1"/>
              <a:t>tradisional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>
            <a:normAutofit/>
          </a:bodyPr>
          <a:lstStyle/>
          <a:p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Di Indonesia,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praktik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sudah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ada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sejak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zaman VOC pada 1642. Pada masa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pendudukan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Jepang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pendidikan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diselenggarakan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oleh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Departemen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Keuangan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di Jakarta.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Pesertanya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pada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awalnya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hanya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30 orang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termasuk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Profesor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Soemardjo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dan juga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Profesor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Hadibroto. </a:t>
            </a:r>
          </a:p>
          <a:p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Pada 23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Desember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1957,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Profesor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Soemardjo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merintis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Ikatan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Indonesia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atau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sering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disebut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sebagai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IAI. Pada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tahun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sama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pemerintah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melakukan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nasionalisasi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terhadap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perusahaan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dari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Belanda.</a:t>
            </a:r>
            <a:br>
              <a:rPr lang="en-ID" dirty="0"/>
            </a:br>
            <a:br>
              <a:rPr lang="en-ID" dirty="0"/>
            </a:br>
            <a:endParaRPr lang="en-ID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Di Indonesia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perkembangan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semakin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pesat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terlebih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ketika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presiden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meresmikan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kegiatan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pasar modal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dilaksanakan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pada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tanggal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10 Agustus 1977.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Peranan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dan juga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laporan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keuangan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menjadi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sangat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penting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Sebelumnya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, pada Januari 1977, Menteri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Keuangan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membuat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sebuah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surat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keputusan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mengenai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jasa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 </a:t>
            </a:r>
          </a:p>
          <a:p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Akuntansi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juga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berkembang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seiring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kemajuan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teknologi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Kemajuan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teknologi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sangat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positif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bagi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akuntan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sehingga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dapat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memberikan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saran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bisnis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yang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lebih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tepat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 dan </a:t>
            </a:r>
            <a:r>
              <a:rPr lang="en-ID" b="0" i="0" dirty="0" err="1">
                <a:solidFill>
                  <a:srgbClr val="333333"/>
                </a:solidFill>
                <a:effectLst/>
                <a:latin typeface="Inter"/>
              </a:rPr>
              <a:t>akurat</a:t>
            </a:r>
            <a:r>
              <a:rPr lang="en-ID" b="0" i="0" dirty="0">
                <a:solidFill>
                  <a:srgbClr val="333333"/>
                </a:solidFill>
                <a:effectLst/>
                <a:latin typeface="Inter"/>
              </a:rPr>
              <a:t>.</a:t>
            </a:r>
            <a:br>
              <a:rPr lang="en-ID" dirty="0"/>
            </a:br>
            <a:br>
              <a:rPr lang="en-ID" dirty="0"/>
            </a:br>
            <a:endParaRPr lang="en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r>
              <a:rPr lang="en-US" dirty="0"/>
              <a:t> Teori </a:t>
            </a:r>
            <a:r>
              <a:rPr lang="en-US" dirty="0" err="1"/>
              <a:t>Akuntansi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/>
              <a:t>Teori </a:t>
            </a:r>
            <a:r>
              <a:rPr lang="en-ID" dirty="0" err="1"/>
              <a:t>akuntansi</a:t>
            </a:r>
            <a:r>
              <a:rPr lang="en-ID" dirty="0"/>
              <a:t> pada </a:t>
            </a:r>
            <a:r>
              <a:rPr lang="en-ID" dirty="0" err="1"/>
              <a:t>dasarnya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kajian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pelaporan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dan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 </a:t>
            </a:r>
            <a:r>
              <a:rPr lang="en-ID" dirty="0" err="1"/>
              <a:t>menyampaikan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dan strategi </a:t>
            </a:r>
            <a:r>
              <a:rPr lang="en-ID" dirty="0" err="1"/>
              <a:t>tepat</a:t>
            </a:r>
            <a:r>
              <a:rPr lang="en-ID" dirty="0"/>
              <a:t>.</a:t>
            </a:r>
          </a:p>
          <a:p>
            <a:pPr algn="just"/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terikat</a:t>
            </a:r>
            <a:r>
              <a:rPr lang="en-ID" dirty="0"/>
              <a:t> oleh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konseptual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. </a:t>
            </a:r>
            <a:r>
              <a:rPr lang="en-ID" dirty="0" err="1"/>
              <a:t>Kerangka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disediakan</a:t>
            </a:r>
            <a:r>
              <a:rPr lang="en-ID" dirty="0"/>
              <a:t> oleh Financial Accounting Standards Board (FASB), </a:t>
            </a:r>
            <a:r>
              <a:rPr lang="en-ID" dirty="0" err="1"/>
              <a:t>sebuah</a:t>
            </a:r>
            <a:r>
              <a:rPr lang="en-ID" dirty="0"/>
              <a:t> </a:t>
            </a:r>
            <a:r>
              <a:rPr lang="en-ID" dirty="0" err="1"/>
              <a:t>entitas</a:t>
            </a:r>
            <a:r>
              <a:rPr lang="en-ID" dirty="0"/>
              <a:t> </a:t>
            </a:r>
            <a:r>
              <a:rPr lang="en-ID" dirty="0" err="1"/>
              <a:t>independen</a:t>
            </a:r>
            <a:r>
              <a:rPr lang="en-ID" dirty="0"/>
              <a:t> yang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menguraikan</a:t>
            </a:r>
            <a:r>
              <a:rPr lang="en-ID" dirty="0"/>
              <a:t> dan </a:t>
            </a:r>
            <a:r>
              <a:rPr lang="en-ID" dirty="0" err="1"/>
              <a:t>menetapkan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</a:t>
            </a:r>
            <a:r>
              <a:rPr lang="en-ID" dirty="0" err="1"/>
              <a:t>pelaporan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oleh </a:t>
            </a:r>
            <a:r>
              <a:rPr lang="en-ID" dirty="0" err="1"/>
              <a:t>bisnis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swasta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endParaRPr lang="en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/>
              <a:t>Teori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dianggap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logis</a:t>
            </a:r>
            <a:r>
              <a:rPr lang="en-ID" dirty="0"/>
              <a:t> yang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mengevaluasi</a:t>
            </a:r>
            <a:r>
              <a:rPr lang="en-ID" dirty="0"/>
              <a:t> dan </a:t>
            </a:r>
            <a:r>
              <a:rPr lang="en-ID" dirty="0" err="1"/>
              <a:t>memandu</a:t>
            </a:r>
            <a:r>
              <a:rPr lang="en-ID" dirty="0"/>
              <a:t> </a:t>
            </a:r>
            <a:r>
              <a:rPr lang="en-ID" dirty="0" err="1"/>
              <a:t>praktik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. Teori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berkembang</a:t>
            </a:r>
            <a:r>
              <a:rPr lang="en-ID" dirty="0"/>
              <a:t> </a:t>
            </a:r>
            <a:r>
              <a:rPr lang="en-ID" dirty="0" err="1"/>
              <a:t>seiring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berkembangnya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regulasi</a:t>
            </a:r>
            <a:r>
              <a:rPr lang="en-ID" dirty="0"/>
              <a:t>, juga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praktik</a:t>
            </a:r>
            <a:r>
              <a:rPr lang="en-ID" dirty="0"/>
              <a:t> dan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Jenis Teori </a:t>
            </a:r>
            <a:r>
              <a:rPr lang="en-US" dirty="0" err="1"/>
              <a:t>Akuntansi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/>
              <a:t>1. Teori </a:t>
            </a:r>
            <a:r>
              <a:rPr lang="en-ID" dirty="0" err="1"/>
              <a:t>positif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. Teori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fenomena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pengamatan</a:t>
            </a:r>
            <a:r>
              <a:rPr lang="en-ID" dirty="0"/>
              <a:t> </a:t>
            </a:r>
            <a:r>
              <a:rPr lang="en-ID" dirty="0" err="1"/>
              <a:t>empiris</a:t>
            </a:r>
            <a:r>
              <a:rPr lang="en-ID" dirty="0"/>
              <a:t> pada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di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lembaga</a:t>
            </a:r>
            <a:r>
              <a:rPr lang="en-ID" dirty="0"/>
              <a:t>. Dalam </a:t>
            </a:r>
            <a:r>
              <a:rPr lang="en-ID" dirty="0" err="1"/>
              <a:t>praktiknya</a:t>
            </a:r>
            <a:r>
              <a:rPr lang="en-ID" dirty="0"/>
              <a:t>,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berusaha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baik</a:t>
            </a:r>
            <a:r>
              <a:rPr lang="en-ID" dirty="0"/>
              <a:t> dan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kebaikan</a:t>
            </a:r>
            <a:r>
              <a:rPr lang="en-ID" dirty="0"/>
              <a:t> </a:t>
            </a:r>
            <a:r>
              <a:rPr lang="en-ID" dirty="0" err="1"/>
              <a:t>semaksimal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2. Teori </a:t>
            </a:r>
            <a:r>
              <a:rPr lang="en-ID" dirty="0" err="1"/>
              <a:t>normatif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. Teori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fenomena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menjustifikasi</a:t>
            </a:r>
            <a:r>
              <a:rPr lang="en-ID" dirty="0"/>
              <a:t> dan </a:t>
            </a:r>
            <a:r>
              <a:rPr lang="en-ID" dirty="0" err="1"/>
              <a:t>membenarkan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yang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dicapai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kehadiran</a:t>
            </a:r>
            <a:r>
              <a:rPr lang="en-ID" dirty="0"/>
              <a:t> dan </a:t>
            </a:r>
            <a:r>
              <a:rPr lang="en-ID" dirty="0" err="1"/>
              <a:t>pembentukannya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tataran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semiotika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yang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mengkaji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umum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tentang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tanda-tanda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dan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simbol-simbol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dalam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bidang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linguistik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akuntansi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dibedakan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ID" sz="24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menjadi</a:t>
            </a:r>
            <a: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br>
              <a:rPr lang="en-ID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ID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D" dirty="0"/>
              <a:t>Teori </a:t>
            </a:r>
            <a:r>
              <a:rPr lang="en-ID" dirty="0" err="1"/>
              <a:t>sintaktik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dan </a:t>
            </a:r>
            <a:r>
              <a:rPr lang="en-ID" dirty="0" err="1"/>
              <a:t>memberi</a:t>
            </a:r>
            <a:r>
              <a:rPr lang="en-ID" dirty="0"/>
              <a:t> </a:t>
            </a:r>
            <a:r>
              <a:rPr lang="en-ID" dirty="0" err="1"/>
              <a:t>penalaran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mengapa</a:t>
            </a:r>
            <a:r>
              <a:rPr lang="en-ID" dirty="0"/>
              <a:t> data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disajikan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Teori </a:t>
            </a:r>
            <a:r>
              <a:rPr lang="en-ID" dirty="0" err="1"/>
              <a:t>semantik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pada </a:t>
            </a:r>
            <a:r>
              <a:rPr lang="en-ID" dirty="0" err="1"/>
              <a:t>masalah-masalah</a:t>
            </a:r>
            <a:r>
              <a:rPr lang="en-ID" dirty="0"/>
              <a:t> </a:t>
            </a:r>
            <a:r>
              <a:rPr lang="en-ID" dirty="0" err="1"/>
              <a:t>tanda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simbol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pengukuran</a:t>
            </a:r>
            <a:r>
              <a:rPr lang="en-ID" dirty="0"/>
              <a:t> dan </a:t>
            </a:r>
            <a:r>
              <a:rPr lang="en-ID" dirty="0" err="1"/>
              <a:t>penyajian</a:t>
            </a:r>
            <a:r>
              <a:rPr lang="en-ID" dirty="0"/>
              <a:t> </a:t>
            </a:r>
            <a:r>
              <a:rPr lang="en-ID" dirty="0" err="1"/>
              <a:t>kegiatan</a:t>
            </a:r>
            <a:r>
              <a:rPr lang="en-ID" dirty="0"/>
              <a:t> </a:t>
            </a:r>
            <a:r>
              <a:rPr lang="en-ID" dirty="0" err="1"/>
              <a:t>operasi</a:t>
            </a:r>
            <a:r>
              <a:rPr lang="en-ID" dirty="0"/>
              <a:t> dan </a:t>
            </a:r>
            <a:r>
              <a:rPr lang="en-ID" dirty="0" err="1"/>
              <a:t>objek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 pada </a:t>
            </a:r>
            <a:r>
              <a:rPr lang="en-ID" dirty="0" err="1"/>
              <a:t>perusahaan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Teori </a:t>
            </a:r>
            <a:r>
              <a:rPr lang="en-ID" dirty="0" err="1"/>
              <a:t>pragmatik</a:t>
            </a:r>
            <a:r>
              <a:rPr lang="en-ID" dirty="0"/>
              <a:t>,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yang </a:t>
            </a:r>
            <a:r>
              <a:rPr lang="en-ID" dirty="0" err="1"/>
              <a:t>membahas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. Teori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reaksi</a:t>
            </a:r>
            <a:r>
              <a:rPr lang="en-ID" dirty="0"/>
              <a:t> </a:t>
            </a:r>
            <a:r>
              <a:rPr lang="en-ID" dirty="0" err="1"/>
              <a:t>pihak</a:t>
            </a:r>
            <a:r>
              <a:rPr lang="en-ID" dirty="0"/>
              <a:t> yang </a:t>
            </a:r>
            <a:r>
              <a:rPr lang="en-ID" dirty="0" err="1"/>
              <a:t>dituju</a:t>
            </a:r>
            <a:r>
              <a:rPr lang="en-ID" dirty="0"/>
              <a:t> oleh </a:t>
            </a:r>
            <a:r>
              <a:rPr lang="en-ID" dirty="0" err="1"/>
              <a:t>informasi</a:t>
            </a:r>
            <a:r>
              <a:rPr lang="en-ID" dirty="0"/>
              <a:t>-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Tujuan Teori </a:t>
            </a:r>
            <a:r>
              <a:rPr lang="en-ID" dirty="0" err="1"/>
              <a:t>Akuntansi</a:t>
            </a:r>
            <a:br>
              <a:rPr lang="en-ID" dirty="0"/>
            </a:b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evaluasi</a:t>
            </a:r>
            <a:r>
              <a:rPr lang="en-ID" dirty="0"/>
              <a:t> dan </a:t>
            </a:r>
            <a:r>
              <a:rPr lang="en-ID" dirty="0" err="1"/>
              <a:t>menjelaskan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.</a:t>
            </a:r>
          </a:p>
          <a:p>
            <a:pPr algn="just"/>
            <a:r>
              <a:rPr lang="en-ID" dirty="0"/>
              <a:t> Hasil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menyederhanakan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kompleks</a:t>
            </a:r>
            <a:r>
              <a:rPr lang="en-ID" dirty="0"/>
              <a:t> dan </a:t>
            </a:r>
            <a:r>
              <a:rPr lang="en-ID" dirty="0" err="1"/>
              <a:t>menyeluruh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Teori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memecahkan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tepat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Teori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memprediksi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terjadi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jangka</a:t>
            </a:r>
            <a:r>
              <a:rPr lang="en-ID" dirty="0"/>
              <a:t> </a:t>
            </a:r>
            <a:r>
              <a:rPr lang="en-ID" dirty="0" err="1"/>
              <a:t>waktu</a:t>
            </a:r>
            <a:r>
              <a:rPr lang="en-ID" dirty="0"/>
              <a:t> dan </a:t>
            </a:r>
            <a:r>
              <a:rPr lang="en-ID" dirty="0" err="1"/>
              <a:t>kondisi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Teori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mengidentifikasi</a:t>
            </a:r>
            <a:r>
              <a:rPr lang="en-ID" dirty="0"/>
              <a:t>, </a:t>
            </a:r>
            <a:r>
              <a:rPr lang="en-ID" dirty="0" err="1"/>
              <a:t>menjelaskan</a:t>
            </a:r>
            <a:r>
              <a:rPr lang="en-ID" dirty="0"/>
              <a:t>, </a:t>
            </a:r>
            <a:r>
              <a:rPr lang="en-ID" dirty="0" err="1"/>
              <a:t>sampai</a:t>
            </a:r>
            <a:r>
              <a:rPr lang="en-ID" dirty="0"/>
              <a:t> </a:t>
            </a:r>
            <a:r>
              <a:rPr lang="en-ID" dirty="0" err="1"/>
              <a:t>menyimpulkan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fenomena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bidang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. 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Elemen</a:t>
            </a:r>
            <a:r>
              <a:rPr lang="en-US" dirty="0"/>
              <a:t> Teori </a:t>
            </a:r>
            <a:r>
              <a:rPr lang="en-US" dirty="0" err="1"/>
              <a:t>Akuntansi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ID" dirty="0" err="1"/>
              <a:t>Relevansi</a:t>
            </a:r>
            <a:r>
              <a:rPr lang="en-ID" dirty="0"/>
              <a:t>.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keterangan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dan </a:t>
            </a:r>
            <a:r>
              <a:rPr lang="en-ID" dirty="0" err="1"/>
              <a:t>relevan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seluruh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di </a:t>
            </a:r>
            <a:r>
              <a:rPr lang="en-ID" dirty="0" err="1"/>
              <a:t>dalamnya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Kegunaan</a:t>
            </a:r>
            <a:r>
              <a:rPr lang="en-ID" dirty="0"/>
              <a:t>.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menjadikan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sangat </a:t>
            </a:r>
            <a:r>
              <a:rPr lang="en-ID" dirty="0" err="1"/>
              <a:t>bermanfaat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</a:t>
            </a:r>
            <a:r>
              <a:rPr lang="en-ID" dirty="0" err="1"/>
              <a:t>laporan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dan </a:t>
            </a:r>
            <a:r>
              <a:rPr lang="en-ID" dirty="0" err="1"/>
              <a:t>kridibel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data yang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mengambil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.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juga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perusahaan</a:t>
            </a:r>
            <a:r>
              <a:rPr lang="en-ID" dirty="0"/>
              <a:t>, </a:t>
            </a:r>
            <a:r>
              <a:rPr lang="en-ID" dirty="0" err="1"/>
              <a:t>lembaga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langkah</a:t>
            </a:r>
            <a:r>
              <a:rPr lang="en-ID" dirty="0"/>
              <a:t> dan strategi-strategi </a:t>
            </a:r>
            <a:r>
              <a:rPr lang="en-ID" dirty="0" err="1"/>
              <a:t>potensial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keuntungan</a:t>
            </a:r>
            <a:r>
              <a:rPr lang="en-ID" dirty="0"/>
              <a:t> yang </a:t>
            </a:r>
            <a:r>
              <a:rPr lang="en-ID" dirty="0" err="1"/>
              <a:t>maksimal</a:t>
            </a:r>
            <a:r>
              <a:rPr lang="en-ID" dirty="0"/>
              <a:t>. </a:t>
            </a:r>
          </a:p>
          <a:p>
            <a:pPr algn="just"/>
            <a:r>
              <a:rPr lang="en-ID" dirty="0" err="1"/>
              <a:t>Reliabel</a:t>
            </a:r>
            <a:r>
              <a:rPr lang="en-ID" dirty="0"/>
              <a:t>.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menunjukkan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mengandalkan</a:t>
            </a:r>
            <a:r>
              <a:rPr lang="en-ID" dirty="0"/>
              <a:t> dan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yang </a:t>
            </a:r>
            <a:r>
              <a:rPr lang="en-ID" dirty="0" err="1"/>
              <a:t>berlaku</a:t>
            </a:r>
            <a:r>
              <a:rPr lang="en-ID" dirty="0"/>
              <a:t> pada </a:t>
            </a:r>
            <a:r>
              <a:rPr lang="en-ID" dirty="0" err="1"/>
              <a:t>umumnya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GAAP (generally accepted accounting principles). </a:t>
            </a:r>
          </a:p>
          <a:p>
            <a:pPr algn="just"/>
            <a:r>
              <a:rPr lang="en-ID" dirty="0" err="1"/>
              <a:t>Konsisten</a:t>
            </a:r>
            <a:r>
              <a:rPr lang="en-ID" dirty="0"/>
              <a:t>. </a:t>
            </a:r>
            <a:r>
              <a:rPr lang="en-ID" dirty="0" err="1"/>
              <a:t>Elemen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pada </a:t>
            </a:r>
            <a:r>
              <a:rPr lang="en-ID" dirty="0" err="1"/>
              <a:t>dasarnya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menghasilkan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yang </a:t>
            </a:r>
            <a:r>
              <a:rPr lang="en-ID" dirty="0" err="1"/>
              <a:t>tepat</a:t>
            </a:r>
            <a:r>
              <a:rPr lang="en-ID" dirty="0"/>
              <a:t>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konsistensi</a:t>
            </a:r>
            <a:r>
              <a:rPr lang="en-ID" dirty="0"/>
              <a:t> agar </a:t>
            </a:r>
            <a:r>
              <a:rPr lang="en-ID" dirty="0" err="1"/>
              <a:t>memperoleh</a:t>
            </a:r>
            <a:r>
              <a:rPr lang="en-ID" dirty="0"/>
              <a:t> data dan </a:t>
            </a:r>
            <a:r>
              <a:rPr lang="en-ID" dirty="0" err="1"/>
              <a:t>informasi</a:t>
            </a:r>
            <a:r>
              <a:rPr lang="en-ID" dirty="0"/>
              <a:t> yang </a:t>
            </a:r>
            <a:r>
              <a:rPr lang="en-ID" dirty="0" err="1"/>
              <a:t>lengkap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Prinsip</a:t>
            </a:r>
            <a:r>
              <a:rPr lang="en-ID" dirty="0"/>
              <a:t> Dasar </a:t>
            </a:r>
            <a:r>
              <a:rPr lang="en-ID" dirty="0" err="1"/>
              <a:t>Akuntansi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melaksanakan</a:t>
            </a:r>
            <a:r>
              <a:rPr lang="en-ID" dirty="0"/>
              <a:t> </a:t>
            </a:r>
            <a:r>
              <a:rPr lang="en-ID" dirty="0" err="1"/>
              <a:t>prosedur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yang </a:t>
            </a:r>
            <a:r>
              <a:rPr lang="en-ID" dirty="0" err="1"/>
              <a:t>sesuai</a:t>
            </a:r>
            <a:r>
              <a:rPr lang="en-ID" dirty="0"/>
              <a:t> dan </a:t>
            </a:r>
            <a:r>
              <a:rPr lang="en-ID" dirty="0" err="1"/>
              <a:t>terorganisasi</a:t>
            </a:r>
            <a:r>
              <a:rPr lang="en-ID" dirty="0"/>
              <a:t>. </a:t>
            </a:r>
            <a:r>
              <a:rPr lang="en-ID" dirty="0" err="1"/>
              <a:t>Berikut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enam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diperhatikan</a:t>
            </a:r>
            <a:r>
              <a:rPr lang="en-ID" dirty="0"/>
              <a:t>: </a:t>
            </a:r>
          </a:p>
          <a:p>
            <a:pPr algn="just"/>
            <a:r>
              <a:rPr lang="en-ID" dirty="0"/>
              <a:t>Cost Principle.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,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aset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pun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dicatat</a:t>
            </a:r>
            <a:r>
              <a:rPr lang="en-ID" dirty="0"/>
              <a:t> </a:t>
            </a:r>
            <a:r>
              <a:rPr lang="en-ID" dirty="0" err="1"/>
              <a:t>sesegera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 </a:t>
            </a:r>
            <a:r>
              <a:rPr lang="en-ID" dirty="0" err="1"/>
              <a:t>setelah</a:t>
            </a:r>
            <a:r>
              <a:rPr lang="en-ID" dirty="0"/>
              <a:t> </a:t>
            </a:r>
            <a:r>
              <a:rPr lang="en-ID" dirty="0" err="1"/>
              <a:t>didapatkan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dibeli</a:t>
            </a:r>
            <a:r>
              <a:rPr lang="en-ID" dirty="0"/>
              <a:t>.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pencatatan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biaya</a:t>
            </a:r>
            <a:r>
              <a:rPr lang="en-ID" dirty="0"/>
              <a:t> </a:t>
            </a:r>
            <a:r>
              <a:rPr lang="en-ID" dirty="0" err="1"/>
              <a:t>pengeluaran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menjaga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tetap</a:t>
            </a:r>
            <a:r>
              <a:rPr lang="en-ID" dirty="0"/>
              <a:t> </a:t>
            </a:r>
            <a:r>
              <a:rPr lang="en-ID" dirty="0" err="1"/>
              <a:t>teratur</a:t>
            </a:r>
            <a:r>
              <a:rPr lang="en-ID" dirty="0"/>
              <a:t> dan </a:t>
            </a:r>
            <a:r>
              <a:rPr lang="en-ID" dirty="0" err="1"/>
              <a:t>berada</a:t>
            </a:r>
            <a:r>
              <a:rPr lang="en-ID" dirty="0"/>
              <a:t> </a:t>
            </a:r>
            <a:r>
              <a:rPr lang="en-ID" dirty="0" err="1"/>
              <a:t>sesuai</a:t>
            </a:r>
            <a:r>
              <a:rPr lang="en-ID" dirty="0"/>
              <a:t> </a:t>
            </a:r>
            <a:r>
              <a:rPr lang="en-ID" dirty="0" err="1"/>
              <a:t>jalur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Matching Principle.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teori</a:t>
            </a:r>
            <a:r>
              <a:rPr lang="en-ID" dirty="0"/>
              <a:t> </a:t>
            </a:r>
            <a:r>
              <a:rPr lang="en-ID" dirty="0" err="1"/>
              <a:t>akuntansi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poin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mencocokan</a:t>
            </a:r>
            <a:r>
              <a:rPr lang="en-ID" dirty="0"/>
              <a:t> </a:t>
            </a:r>
            <a:r>
              <a:rPr lang="en-ID" dirty="0" err="1"/>
              <a:t>pengeluaran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pendapatan</a:t>
            </a:r>
            <a:r>
              <a:rPr lang="en-ID" dirty="0"/>
              <a:t> </a:t>
            </a:r>
            <a:r>
              <a:rPr lang="en-ID" dirty="0" err="1"/>
              <a:t>selengkap</a:t>
            </a:r>
            <a:r>
              <a:rPr lang="en-ID" dirty="0"/>
              <a:t> </a:t>
            </a:r>
            <a:r>
              <a:rPr lang="en-ID" dirty="0" err="1"/>
              <a:t>mungkin</a:t>
            </a:r>
            <a:r>
              <a:rPr lang="en-ID" dirty="0"/>
              <a:t>.</a:t>
            </a:r>
          </a:p>
          <a:p>
            <a:pPr algn="just"/>
            <a:endParaRPr lang="en-ID" dirty="0"/>
          </a:p>
          <a:p>
            <a:endParaRPr lang="en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6943"/>
            <a:ext cx="10515600" cy="5600020"/>
          </a:xfrm>
        </p:spPr>
        <p:txBody>
          <a:bodyPr>
            <a:normAutofit/>
          </a:bodyPr>
          <a:lstStyle/>
          <a:p>
            <a:pPr algn="just"/>
            <a:r>
              <a:rPr lang="en-ID" dirty="0"/>
              <a:t>Materiality Principle. Pada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,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</a:t>
            </a:r>
            <a:r>
              <a:rPr lang="en-ID" dirty="0" err="1"/>
              <a:t>keuangan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selesai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dicatat</a:t>
            </a:r>
            <a:r>
              <a:rPr lang="en-ID" dirty="0"/>
              <a:t>.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pencatatan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transaksi</a:t>
            </a:r>
            <a:r>
              <a:rPr lang="en-ID" dirty="0"/>
              <a:t> yang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usai</a:t>
            </a:r>
            <a:r>
              <a:rPr lang="en-ID" dirty="0"/>
              <a:t>,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ditunda</a:t>
            </a:r>
            <a:r>
              <a:rPr lang="en-ID" dirty="0"/>
              <a:t> </a:t>
            </a:r>
            <a:r>
              <a:rPr lang="en-ID" dirty="0" err="1"/>
              <a:t>terlebih</a:t>
            </a:r>
            <a:r>
              <a:rPr lang="en-ID" dirty="0"/>
              <a:t> </a:t>
            </a:r>
            <a:r>
              <a:rPr lang="en-ID" dirty="0" err="1"/>
              <a:t>dahulu</a:t>
            </a:r>
            <a:r>
              <a:rPr lang="en-ID" dirty="0"/>
              <a:t>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juga </a:t>
            </a:r>
            <a:r>
              <a:rPr lang="en-ID" dirty="0" err="1"/>
              <a:t>juga</a:t>
            </a:r>
            <a:r>
              <a:rPr lang="en-ID" dirty="0"/>
              <a:t> </a:t>
            </a:r>
            <a:r>
              <a:rPr lang="en-ID" dirty="0" err="1"/>
              <a:t>menekankan</a:t>
            </a:r>
            <a:r>
              <a:rPr lang="en-ID" dirty="0"/>
              <a:t> pada </a:t>
            </a:r>
            <a:r>
              <a:rPr lang="en-ID" dirty="0" err="1"/>
              <a:t>pengeluaran</a:t>
            </a:r>
            <a:r>
              <a:rPr lang="en-ID" dirty="0"/>
              <a:t> </a:t>
            </a:r>
            <a:r>
              <a:rPr lang="en-ID" dirty="0" err="1"/>
              <a:t>sekecil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pun per </a:t>
            </a:r>
            <a:r>
              <a:rPr lang="en-ID" dirty="0" err="1"/>
              <a:t>bulan</a:t>
            </a:r>
            <a:r>
              <a:rPr lang="en-ID" dirty="0"/>
              <a:t>. Jika </a:t>
            </a:r>
            <a:r>
              <a:rPr lang="en-ID" dirty="0" err="1"/>
              <a:t>dihitung</a:t>
            </a:r>
            <a:r>
              <a:rPr lang="en-ID" dirty="0"/>
              <a:t> </a:t>
            </a:r>
            <a:r>
              <a:rPr lang="en-ID" dirty="0" err="1"/>
              <a:t>selama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tahun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berdampak</a:t>
            </a:r>
            <a:r>
              <a:rPr lang="en-ID" dirty="0"/>
              <a:t> </a:t>
            </a:r>
            <a:r>
              <a:rPr lang="en-ID" dirty="0" err="1"/>
              <a:t>signifikan</a:t>
            </a:r>
            <a:r>
              <a:rPr lang="en-ID" dirty="0"/>
              <a:t> pada </a:t>
            </a:r>
            <a:r>
              <a:rPr lang="en-ID" dirty="0" err="1"/>
              <a:t>anggaran</a:t>
            </a:r>
            <a:r>
              <a:rPr lang="en-ID" dirty="0"/>
              <a:t>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pencatatan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yang sangat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dilaksanakan</a:t>
            </a:r>
            <a:r>
              <a:rPr lang="en-ID" dirty="0"/>
              <a:t>. </a:t>
            </a:r>
          </a:p>
          <a:p>
            <a:pPr algn="just"/>
            <a:r>
              <a:rPr lang="en-ID" dirty="0"/>
              <a:t>Conservatism Principle. </a:t>
            </a:r>
            <a:r>
              <a:rPr lang="en-ID" dirty="0" err="1"/>
              <a:t>Liabilitas</a:t>
            </a:r>
            <a:r>
              <a:rPr lang="en-ID" dirty="0"/>
              <a:t> (</a:t>
            </a:r>
            <a:r>
              <a:rPr lang="en-ID" dirty="0" err="1"/>
              <a:t>kewajiban</a:t>
            </a:r>
            <a:r>
              <a:rPr lang="en-ID" dirty="0"/>
              <a:t>)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yang </a:t>
            </a:r>
            <a:r>
              <a:rPr lang="en-ID" dirty="0" err="1"/>
              <a:t>signifikan</a:t>
            </a:r>
            <a:r>
              <a:rPr lang="en-ID" dirty="0"/>
              <a:t> pada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apa</a:t>
            </a:r>
            <a:r>
              <a:rPr lang="en-ID" dirty="0"/>
              <a:t> pun. </a:t>
            </a:r>
            <a:r>
              <a:rPr lang="en-ID" dirty="0" err="1"/>
              <a:t>Prinsip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menyarankan</a:t>
            </a:r>
            <a:r>
              <a:rPr lang="en-ID" dirty="0"/>
              <a:t>,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sebaiknya</a:t>
            </a:r>
            <a:r>
              <a:rPr lang="en-ID" dirty="0"/>
              <a:t> </a:t>
            </a:r>
            <a:r>
              <a:rPr lang="en-ID" dirty="0" err="1"/>
              <a:t>selalu</a:t>
            </a:r>
            <a:r>
              <a:rPr lang="en-ID" dirty="0"/>
              <a:t> </a:t>
            </a:r>
            <a:r>
              <a:rPr lang="en-ID" dirty="0" err="1"/>
              <a:t>melakukan</a:t>
            </a:r>
            <a:r>
              <a:rPr lang="en-ID" dirty="0"/>
              <a:t> </a:t>
            </a:r>
            <a:r>
              <a:rPr lang="en-ID" dirty="0" err="1"/>
              <a:t>pencatatan</a:t>
            </a:r>
            <a:r>
              <a:rPr lang="en-ID" dirty="0"/>
              <a:t> pada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liabilitas</a:t>
            </a:r>
            <a:r>
              <a:rPr lang="en-ID" dirty="0"/>
              <a:t>. Hal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bisnis</a:t>
            </a:r>
            <a:r>
              <a:rPr lang="en-ID" dirty="0"/>
              <a:t> </a:t>
            </a:r>
            <a:r>
              <a:rPr lang="en-ID" dirty="0" err="1"/>
              <a:t>menyimpan</a:t>
            </a:r>
            <a:r>
              <a:rPr lang="en-ID" dirty="0"/>
              <a:t> dan </a:t>
            </a:r>
            <a:r>
              <a:rPr lang="en-ID" dirty="0" err="1"/>
              <a:t>menyiapkan</a:t>
            </a:r>
            <a:r>
              <a:rPr lang="en-ID" dirty="0"/>
              <a:t> </a:t>
            </a:r>
            <a:r>
              <a:rPr lang="en-ID" dirty="0" err="1"/>
              <a:t>sejumlah</a:t>
            </a:r>
            <a:r>
              <a:rPr lang="en-ID" dirty="0"/>
              <a:t> dana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membayar</a:t>
            </a:r>
            <a:r>
              <a:rPr lang="en-ID" dirty="0"/>
              <a:t> utang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terbaik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rangka</a:t>
            </a:r>
            <a:r>
              <a:rPr lang="en-ID" dirty="0"/>
              <a:t> </a:t>
            </a:r>
            <a:r>
              <a:rPr lang="en-ID" dirty="0" err="1"/>
              <a:t>perencanaan</a:t>
            </a:r>
            <a:r>
              <a:rPr lang="en-ID" dirty="0"/>
              <a:t> </a:t>
            </a:r>
            <a:r>
              <a:rPr lang="en-ID" dirty="0" err="1"/>
              <a:t>anggaran</a:t>
            </a:r>
            <a:r>
              <a:rPr lang="en-ID" dirty="0"/>
              <a:t> </a:t>
            </a:r>
            <a:r>
              <a:rPr lang="en-ID" dirty="0" err="1"/>
              <a:t>pengeluaran</a:t>
            </a:r>
            <a:r>
              <a:rPr lang="en-ID" dirty="0"/>
              <a:t> di masa </a:t>
            </a:r>
            <a:r>
              <a:rPr lang="en-ID" dirty="0" err="1"/>
              <a:t>depan</a:t>
            </a:r>
            <a:r>
              <a:rPr lang="en-ID" dirty="0"/>
              <a:t>.</a:t>
            </a:r>
          </a:p>
          <a:p>
            <a:endParaRPr lang="en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1677</Words>
  <Application>Microsoft Office PowerPoint</Application>
  <PresentationFormat>Widescreen</PresentationFormat>
  <Paragraphs>60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Inter</vt:lpstr>
      <vt:lpstr>Tahoma</vt:lpstr>
      <vt:lpstr>Green Color</vt:lpstr>
      <vt:lpstr>TEORI AKUNATANSI</vt:lpstr>
      <vt:lpstr>Pengertian Teori Akuntansi </vt:lpstr>
      <vt:lpstr>PowerPoint Presentation</vt:lpstr>
      <vt:lpstr>Jenis Teori Akuntansi </vt:lpstr>
      <vt:lpstr>Dalam tataran semiotika yang mengkaji teori umum tentang tanda-tanda dan simbol-simbol dalam bidang linguistik, teori akuntansi dibedakan menjadi: </vt:lpstr>
      <vt:lpstr>Tujuan Teori Akuntansi </vt:lpstr>
      <vt:lpstr>Elemen Teori Akuntansi</vt:lpstr>
      <vt:lpstr>Prinsip Dasar Akuntansi</vt:lpstr>
      <vt:lpstr>PowerPoint Presentation</vt:lpstr>
      <vt:lpstr>PowerPoint Presentation</vt:lpstr>
      <vt:lpstr>Konsep Dasar Teori Akuntansi Konsep Dasar Teori Akuntansi </vt:lpstr>
      <vt:lpstr>PowerPoint Presentation</vt:lpstr>
      <vt:lpstr>PowerPoint Presentation</vt:lpstr>
      <vt:lpstr>Fungsi Teori Akuntansi</vt:lpstr>
      <vt:lpstr>Sejarah Teori Akuntansi</vt:lpstr>
      <vt:lpstr>PowerPoint Presentation</vt:lpstr>
      <vt:lpstr>Perkembangan Teori Akuntansi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Siti Sarah</dc:creator>
  <cp:lastModifiedBy>Siti Sarah</cp:lastModifiedBy>
  <cp:revision>6</cp:revision>
  <dcterms:created xsi:type="dcterms:W3CDTF">2025-03-10T12:53:00Z</dcterms:created>
  <dcterms:modified xsi:type="dcterms:W3CDTF">2025-03-10T13:28:59Z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B541B4DD949446D5AB61802834309C81_12</vt:lpwstr>
  </property>
  <property fmtid="{D5CDD505-2E9C-101B-9397-08002B2CF9AE}" pid="3" name="KSOProductBuildVer">
    <vt:lpwstr>1033-12.2.0.20326</vt:lpwstr>
  </property>
</Properties>
</file>