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4" r:id="rId18"/>
    <p:sldId id="275" r:id="rId19"/>
    <p:sldId id="272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4417" y="3717925"/>
            <a:ext cx="10943167" cy="1082675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altLang="zh-CN" noProof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6533" y="4940300"/>
            <a:ext cx="10949517" cy="981075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en-US" altLang="zh-CN" noProof="0"/>
              <a:t>Click to edit Master subtitle style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55FBE9E0-C3DA-4063-92BA-B3A3C64023FB}" type="datetimeFigureOut">
              <a:rPr lang="en-ID" smtClean="0"/>
              <a:t>10/03/2025</a:t>
            </a:fld>
            <a:endParaRPr lang="en-ID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ID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4EEC8AB2-202D-4992-86A3-3242C588BB53}" type="slidenum">
              <a:rPr lang="en-ID" smtClean="0"/>
              <a:t>‹#›</a:t>
            </a:fld>
            <a:endParaRPr lang="en-ID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BE9E0-C3DA-4063-92BA-B3A3C64023FB}" type="datetimeFigureOut">
              <a:rPr lang="en-ID" smtClean="0"/>
              <a:t>10/03/2025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C8AB2-202D-4992-86A3-3242C588BB53}" type="slidenum">
              <a:rPr lang="en-ID" smtClean="0"/>
              <a:t>‹#›</a:t>
            </a:fld>
            <a:endParaRPr lang="en-ID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BE9E0-C3DA-4063-92BA-B3A3C64023FB}" type="datetimeFigureOut">
              <a:rPr lang="en-ID" smtClean="0"/>
              <a:t>10/03/2025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C8AB2-202D-4992-86A3-3242C588BB53}" type="slidenum">
              <a:rPr lang="en-ID" smtClean="0"/>
              <a:t>‹#›</a:t>
            </a:fld>
            <a:endParaRPr lang="en-ID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BE9E0-C3DA-4063-92BA-B3A3C64023FB}" type="datetimeFigureOut">
              <a:rPr lang="en-ID" smtClean="0"/>
              <a:t>10/03/2025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C8AB2-202D-4992-86A3-3242C588BB53}" type="slidenum">
              <a:rPr lang="en-ID" smtClean="0"/>
              <a:t>‹#›</a:t>
            </a:fld>
            <a:endParaRPr lang="en-ID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BE9E0-C3DA-4063-92BA-B3A3C64023FB}" type="datetimeFigureOut">
              <a:rPr lang="en-ID" smtClean="0"/>
              <a:t>10/03/2025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C8AB2-202D-4992-86A3-3242C588BB53}" type="slidenum">
              <a:rPr lang="en-ID" smtClean="0"/>
              <a:t>‹#›</a:t>
            </a:fld>
            <a:endParaRPr lang="en-ID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BE9E0-C3DA-4063-92BA-B3A3C64023FB}" type="datetimeFigureOut">
              <a:rPr lang="en-ID" smtClean="0"/>
              <a:t>10/03/2025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C8AB2-202D-4992-86A3-3242C588BB53}" type="slidenum">
              <a:rPr lang="en-ID" smtClean="0"/>
              <a:t>‹#›</a:t>
            </a:fld>
            <a:endParaRPr lang="en-ID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BE9E0-C3DA-4063-92BA-B3A3C64023FB}" type="datetimeFigureOut">
              <a:rPr lang="en-ID" smtClean="0"/>
              <a:t>10/03/2025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C8AB2-202D-4992-86A3-3242C588BB53}" type="slidenum">
              <a:rPr lang="en-ID" smtClean="0"/>
              <a:t>‹#›</a:t>
            </a:fld>
            <a:endParaRPr lang="en-ID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BE9E0-C3DA-4063-92BA-B3A3C64023FB}" type="datetimeFigureOut">
              <a:rPr lang="en-ID" smtClean="0"/>
              <a:t>10/03/2025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C8AB2-202D-4992-86A3-3242C588BB53}" type="slidenum">
              <a:rPr lang="en-ID" smtClean="0"/>
              <a:t>‹#›</a:t>
            </a:fld>
            <a:endParaRPr lang="en-ID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BE9E0-C3DA-4063-92BA-B3A3C64023FB}" type="datetimeFigureOut">
              <a:rPr lang="en-ID" smtClean="0"/>
              <a:t>10/03/2025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C8AB2-202D-4992-86A3-3242C588BB53}" type="slidenum">
              <a:rPr lang="en-ID" smtClean="0"/>
              <a:t>‹#›</a:t>
            </a:fld>
            <a:endParaRPr lang="en-ID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BE9E0-C3DA-4063-92BA-B3A3C64023FB}" type="datetimeFigureOut">
              <a:rPr lang="en-ID" smtClean="0"/>
              <a:t>10/03/2025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C8AB2-202D-4992-86A3-3242C588BB53}" type="slidenum">
              <a:rPr lang="en-ID" smtClean="0"/>
              <a:t>‹#›</a:t>
            </a:fld>
            <a:endParaRPr lang="en-ID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BE9E0-C3DA-4063-92BA-B3A3C64023FB}" type="datetimeFigureOut">
              <a:rPr lang="en-ID" smtClean="0"/>
              <a:t>10/03/2025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C8AB2-202D-4992-86A3-3242C588BB53}" type="slidenum">
              <a:rPr lang="en-ID" smtClean="0"/>
              <a:t>‹#›</a:t>
            </a:fld>
            <a:endParaRPr lang="en-ID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en-US" altLang="zh-CN" dirty="0"/>
              <a:t>Click to edit Master title style</a:t>
            </a:r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55FBE9E0-C3DA-4063-92BA-B3A3C64023FB}" type="datetimeFigureOut">
              <a:rPr lang="en-ID" smtClean="0"/>
              <a:t>10/03/2025</a:t>
            </a:fld>
            <a:endParaRPr lang="en-ID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ID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4EEC8AB2-202D-4992-86A3-3242C588BB53}" type="slidenum">
              <a:rPr lang="en-ID" smtClean="0"/>
              <a:t>‹#›</a:t>
            </a:fld>
            <a:endParaRPr lang="en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ID"/>
              <a:t>TEORI AKUNATANSI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57200"/>
            <a:ext cx="10515600" cy="5719763"/>
          </a:xfrm>
        </p:spPr>
        <p:txBody>
          <a:bodyPr>
            <a:normAutofit/>
          </a:bodyPr>
          <a:lstStyle/>
          <a:p>
            <a:pPr algn="just"/>
            <a:r>
              <a:rPr lang="en-ID" dirty="0"/>
              <a:t>Time-Period Principle. </a:t>
            </a:r>
            <a:r>
              <a:rPr lang="en-ID" dirty="0" err="1"/>
              <a:t>Prinsip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sebuah</a:t>
            </a:r>
            <a:r>
              <a:rPr lang="en-ID" dirty="0"/>
              <a:t> </a:t>
            </a:r>
            <a:r>
              <a:rPr lang="en-ID" dirty="0" err="1"/>
              <a:t>konsep</a:t>
            </a:r>
            <a:r>
              <a:rPr lang="en-ID" dirty="0"/>
              <a:t> di mana </a:t>
            </a:r>
            <a:r>
              <a:rPr lang="en-ID" dirty="0" err="1"/>
              <a:t>bisnis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membuat</a:t>
            </a:r>
            <a:r>
              <a:rPr lang="en-ID" dirty="0"/>
              <a:t> </a:t>
            </a:r>
            <a:r>
              <a:rPr lang="en-ID" dirty="0" err="1"/>
              <a:t>laporan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hasil</a:t>
            </a:r>
            <a:r>
              <a:rPr lang="en-ID" dirty="0"/>
              <a:t> </a:t>
            </a:r>
            <a:r>
              <a:rPr lang="en-ID" dirty="0" err="1"/>
              <a:t>operasional</a:t>
            </a:r>
            <a:r>
              <a:rPr lang="en-ID" dirty="0"/>
              <a:t> yang </a:t>
            </a:r>
            <a:r>
              <a:rPr lang="en-ID" dirty="0" err="1"/>
              <a:t>telah</a:t>
            </a:r>
            <a:r>
              <a:rPr lang="en-ID" dirty="0"/>
              <a:t> </a:t>
            </a:r>
            <a:r>
              <a:rPr lang="en-ID" dirty="0" err="1"/>
              <a:t>dilakukan</a:t>
            </a:r>
            <a:r>
              <a:rPr lang="en-ID" dirty="0"/>
              <a:t> di </a:t>
            </a:r>
            <a:r>
              <a:rPr lang="en-ID" dirty="0" err="1"/>
              <a:t>setiap</a:t>
            </a:r>
            <a:r>
              <a:rPr lang="en-ID" dirty="0"/>
              <a:t> </a:t>
            </a:r>
            <a:r>
              <a:rPr lang="en-ID" dirty="0" err="1"/>
              <a:t>periode</a:t>
            </a:r>
            <a:r>
              <a:rPr lang="en-ID" dirty="0"/>
              <a:t>. Hal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bertujuan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menciptakan</a:t>
            </a:r>
            <a:r>
              <a:rPr lang="en-ID" dirty="0"/>
              <a:t> </a:t>
            </a:r>
            <a:r>
              <a:rPr lang="en-ID" dirty="0" err="1"/>
              <a:t>satu</a:t>
            </a:r>
            <a:r>
              <a:rPr lang="en-ID" dirty="0"/>
              <a:t> set </a:t>
            </a:r>
            <a:r>
              <a:rPr lang="en-ID" dirty="0" err="1"/>
              <a:t>variabel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perbandingan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waktu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</a:t>
            </a:r>
            <a:r>
              <a:rPr lang="en-ID" dirty="0" err="1"/>
              <a:t>waktu</a:t>
            </a:r>
            <a:r>
              <a:rPr lang="en-ID" dirty="0"/>
              <a:t>, </a:t>
            </a:r>
            <a:r>
              <a:rPr lang="en-ID" dirty="0" err="1"/>
              <a:t>serta</a:t>
            </a:r>
            <a:r>
              <a:rPr lang="en-ID" dirty="0"/>
              <a:t> </a:t>
            </a:r>
            <a:r>
              <a:rPr lang="en-ID" dirty="0" err="1"/>
              <a:t>bermanfaat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analisis</a:t>
            </a:r>
            <a:r>
              <a:rPr lang="en-ID" dirty="0"/>
              <a:t> </a:t>
            </a:r>
            <a:r>
              <a:rPr lang="en-ID" dirty="0" err="1"/>
              <a:t>tren</a:t>
            </a:r>
            <a:r>
              <a:rPr lang="en-ID" dirty="0"/>
              <a:t>. </a:t>
            </a:r>
          </a:p>
          <a:p>
            <a:pPr algn="just"/>
            <a:r>
              <a:rPr lang="en-ID" dirty="0"/>
              <a:t>Consistency Principle. </a:t>
            </a:r>
            <a:r>
              <a:rPr lang="en-ID" dirty="0" err="1"/>
              <a:t>Prinsip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menitikberatkan</a:t>
            </a:r>
            <a:r>
              <a:rPr lang="en-ID" dirty="0"/>
              <a:t> </a:t>
            </a:r>
            <a:r>
              <a:rPr lang="en-ID" dirty="0" err="1"/>
              <a:t>bahwa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akuntansi</a:t>
            </a:r>
            <a:r>
              <a:rPr lang="en-ID" dirty="0"/>
              <a:t> </a:t>
            </a:r>
            <a:r>
              <a:rPr lang="en-ID" dirty="0" err="1"/>
              <a:t>telah</a:t>
            </a:r>
            <a:r>
              <a:rPr lang="en-ID" dirty="0"/>
              <a:t> </a:t>
            </a:r>
            <a:r>
              <a:rPr lang="en-ID" dirty="0" err="1"/>
              <a:t>ditentukan</a:t>
            </a:r>
            <a:r>
              <a:rPr lang="en-ID" dirty="0"/>
              <a:t>. Jadi </a:t>
            </a:r>
            <a:r>
              <a:rPr lang="en-ID" dirty="0" err="1"/>
              <a:t>seluruh</a:t>
            </a:r>
            <a:r>
              <a:rPr lang="en-ID" dirty="0"/>
              <a:t> </a:t>
            </a:r>
            <a:r>
              <a:rPr lang="en-ID" dirty="0" err="1"/>
              <a:t>transaksi</a:t>
            </a:r>
            <a:r>
              <a:rPr lang="en-ID" dirty="0"/>
              <a:t> yang </a:t>
            </a:r>
            <a:r>
              <a:rPr lang="en-ID" dirty="0" err="1"/>
              <a:t>terjadi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sebuah</a:t>
            </a:r>
            <a:r>
              <a:rPr lang="en-ID" dirty="0"/>
              <a:t> </a:t>
            </a:r>
            <a:r>
              <a:rPr lang="en-ID" dirty="0" err="1"/>
              <a:t>bisnis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mengikuti</a:t>
            </a:r>
            <a:r>
              <a:rPr lang="en-ID" dirty="0"/>
              <a:t> </a:t>
            </a:r>
            <a:r>
              <a:rPr lang="en-ID" dirty="0" err="1"/>
              <a:t>aturan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. </a:t>
            </a:r>
            <a:r>
              <a:rPr lang="en-ID" dirty="0" err="1"/>
              <a:t>Prinsip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bertujuan</a:t>
            </a:r>
            <a:r>
              <a:rPr lang="en-ID" dirty="0"/>
              <a:t> agar </a:t>
            </a:r>
            <a:r>
              <a:rPr lang="en-ID" dirty="0" err="1"/>
              <a:t>perusahaan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lembaga</a:t>
            </a:r>
            <a:r>
              <a:rPr lang="en-ID" dirty="0"/>
              <a:t> </a:t>
            </a:r>
            <a:r>
              <a:rPr lang="en-ID" dirty="0" err="1"/>
              <a:t>tertentu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terombang-ambing</a:t>
            </a:r>
            <a:r>
              <a:rPr lang="en-ID" dirty="0"/>
              <a:t> dan </a:t>
            </a:r>
            <a:r>
              <a:rPr lang="en-ID" dirty="0" err="1"/>
              <a:t>tetap</a:t>
            </a:r>
            <a:r>
              <a:rPr lang="en-ID" dirty="0"/>
              <a:t> </a:t>
            </a:r>
            <a:r>
              <a:rPr lang="en-ID" dirty="0" err="1"/>
              <a:t>bisa</a:t>
            </a:r>
            <a:r>
              <a:rPr lang="en-ID" dirty="0"/>
              <a:t> </a:t>
            </a:r>
            <a:r>
              <a:rPr lang="en-ID" dirty="0" err="1"/>
              <a:t>konsisten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pencatatan</a:t>
            </a:r>
            <a:r>
              <a:rPr lang="en-ID" dirty="0"/>
              <a:t> </a:t>
            </a:r>
            <a:r>
              <a:rPr lang="en-ID" dirty="0" err="1"/>
              <a:t>transaksi</a:t>
            </a:r>
            <a:r>
              <a:rPr lang="en-ID" dirty="0"/>
              <a:t> </a:t>
            </a:r>
            <a:r>
              <a:rPr lang="en-ID" dirty="0" err="1"/>
              <a:t>akuntansi</a:t>
            </a:r>
            <a:r>
              <a:rPr lang="en-ID" dirty="0"/>
              <a:t> </a:t>
            </a:r>
            <a:r>
              <a:rPr lang="en-ID" dirty="0" err="1"/>
              <a:t>sehingga</a:t>
            </a:r>
            <a:r>
              <a:rPr lang="en-ID" dirty="0"/>
              <a:t> </a:t>
            </a:r>
            <a:r>
              <a:rPr lang="en-ID" dirty="0" err="1"/>
              <a:t>menghasilkan</a:t>
            </a:r>
            <a:r>
              <a:rPr lang="en-ID" dirty="0"/>
              <a:t> </a:t>
            </a:r>
            <a:r>
              <a:rPr lang="en-ID" dirty="0" err="1"/>
              <a:t>laporan</a:t>
            </a:r>
            <a:r>
              <a:rPr lang="en-ID" dirty="0"/>
              <a:t> yang </a:t>
            </a:r>
            <a:r>
              <a:rPr lang="en-ID" dirty="0" err="1"/>
              <a:t>akurat</a:t>
            </a:r>
            <a:r>
              <a:rPr lang="en-ID" dirty="0"/>
              <a:t> dan </a:t>
            </a:r>
            <a:r>
              <a:rPr lang="en-ID" dirty="0" err="1"/>
              <a:t>tepat</a:t>
            </a:r>
            <a:r>
              <a:rPr lang="en-ID" dirty="0"/>
              <a:t>.</a:t>
            </a:r>
          </a:p>
          <a:p>
            <a:endParaRPr lang="en-ID" dirty="0"/>
          </a:p>
          <a:p>
            <a:endParaRPr lang="en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Konsep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Dasar Teori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Akuntansi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Konsep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Dasar Teori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Akuntansi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Teori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akuntansi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dapat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berjalan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dengan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baik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dengan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empat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konsep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dasar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yang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bisa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menentukan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dan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menjelaskan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pedoman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penting</a:t>
            </a:r>
            <a:endParaRPr lang="en-ID" b="0" i="0" dirty="0">
              <a:solidFill>
                <a:srgbClr val="333333"/>
              </a:solidFill>
              <a:effectLst/>
              <a:latin typeface="Inter"/>
            </a:endParaRPr>
          </a:p>
          <a:p>
            <a:pPr marL="0" indent="0">
              <a:buNone/>
            </a:pP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Dalam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manajemen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bisnis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.</a:t>
            </a:r>
            <a:br>
              <a:rPr lang="en-ID" dirty="0"/>
            </a:br>
            <a:br>
              <a:rPr lang="en-ID" dirty="0"/>
            </a:br>
            <a:r>
              <a:rPr lang="en-ID" dirty="0" err="1"/>
              <a:t>Konsep</a:t>
            </a:r>
            <a:r>
              <a:rPr lang="en-ID" dirty="0"/>
              <a:t> </a:t>
            </a:r>
            <a:r>
              <a:rPr lang="en-ID" dirty="0" err="1"/>
              <a:t>Aktual</a:t>
            </a:r>
            <a:r>
              <a:rPr lang="en-ID" dirty="0"/>
              <a:t>. </a:t>
            </a:r>
            <a:r>
              <a:rPr lang="en-ID" dirty="0" err="1"/>
              <a:t>Konsep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menjelaskan</a:t>
            </a:r>
            <a:r>
              <a:rPr lang="en-ID" dirty="0"/>
              <a:t> </a:t>
            </a:r>
            <a:r>
              <a:rPr lang="en-ID" dirty="0" err="1"/>
              <a:t>bahwa</a:t>
            </a:r>
            <a:r>
              <a:rPr lang="en-ID" dirty="0"/>
              <a:t> </a:t>
            </a:r>
            <a:r>
              <a:rPr lang="en-ID" dirty="0" err="1"/>
              <a:t>bentuk</a:t>
            </a:r>
            <a:r>
              <a:rPr lang="en-ID" dirty="0"/>
              <a:t> </a:t>
            </a:r>
            <a:r>
              <a:rPr lang="en-ID" dirty="0" err="1"/>
              <a:t>pendapatan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sebuah</a:t>
            </a:r>
            <a:r>
              <a:rPr lang="en-ID" dirty="0"/>
              <a:t> </a:t>
            </a:r>
            <a:r>
              <a:rPr lang="en-ID" dirty="0" err="1"/>
              <a:t>transaksi</a:t>
            </a:r>
            <a:r>
              <a:rPr lang="en-ID" dirty="0"/>
              <a:t> dan </a:t>
            </a:r>
            <a:r>
              <a:rPr lang="en-ID" dirty="0" err="1"/>
              <a:t>liabilitas</a:t>
            </a:r>
            <a:r>
              <a:rPr lang="en-ID" dirty="0"/>
              <a:t> </a:t>
            </a:r>
            <a:r>
              <a:rPr lang="en-ID" dirty="0" err="1"/>
              <a:t>perlu</a:t>
            </a:r>
            <a:r>
              <a:rPr lang="en-ID" dirty="0"/>
              <a:t> </a:t>
            </a:r>
            <a:r>
              <a:rPr lang="en-ID" dirty="0" err="1"/>
              <a:t>dicatat</a:t>
            </a:r>
            <a:r>
              <a:rPr lang="en-ID" dirty="0"/>
              <a:t> </a:t>
            </a:r>
            <a:r>
              <a:rPr lang="en-ID" dirty="0" err="1"/>
              <a:t>saat</a:t>
            </a:r>
            <a:r>
              <a:rPr lang="en-ID" dirty="0"/>
              <a:t> </a:t>
            </a:r>
            <a:r>
              <a:rPr lang="en-ID" dirty="0" err="1"/>
              <a:t>transaksi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 </a:t>
            </a:r>
            <a:r>
              <a:rPr lang="en-ID" dirty="0" err="1"/>
              <a:t>terjadi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lengkap</a:t>
            </a:r>
            <a:r>
              <a:rPr lang="en-ID" dirty="0"/>
              <a:t>. </a:t>
            </a:r>
            <a:r>
              <a:rPr lang="en-ID" dirty="0" err="1"/>
              <a:t>Misalnya</a:t>
            </a:r>
            <a:r>
              <a:rPr lang="en-ID" dirty="0"/>
              <a:t> </a:t>
            </a:r>
            <a:r>
              <a:rPr lang="en-ID" dirty="0" err="1"/>
              <a:t>saat</a:t>
            </a:r>
            <a:r>
              <a:rPr lang="en-ID" dirty="0"/>
              <a:t> </a:t>
            </a:r>
            <a:r>
              <a:rPr lang="en-ID" dirty="0" err="1"/>
              <a:t>pedagang</a:t>
            </a:r>
            <a:r>
              <a:rPr lang="en-ID" dirty="0"/>
              <a:t> </a:t>
            </a:r>
            <a:r>
              <a:rPr lang="en-ID" dirty="0" err="1"/>
              <a:t>grosir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eceran</a:t>
            </a:r>
            <a:r>
              <a:rPr lang="en-ID" dirty="0"/>
              <a:t> </a:t>
            </a:r>
            <a:r>
              <a:rPr lang="en-ID" dirty="0" err="1"/>
              <a:t>memesan</a:t>
            </a:r>
            <a:r>
              <a:rPr lang="en-ID" dirty="0"/>
              <a:t> dan </a:t>
            </a:r>
            <a:r>
              <a:rPr lang="en-ID" dirty="0" err="1"/>
              <a:t>menerima</a:t>
            </a:r>
            <a:r>
              <a:rPr lang="en-ID" dirty="0"/>
              <a:t> </a:t>
            </a:r>
            <a:r>
              <a:rPr lang="en-ID" dirty="0" err="1"/>
              <a:t>sebuah</a:t>
            </a:r>
            <a:r>
              <a:rPr lang="en-ID" dirty="0"/>
              <a:t> </a:t>
            </a:r>
            <a:r>
              <a:rPr lang="en-ID" dirty="0" err="1"/>
              <a:t>barang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nominal </a:t>
            </a:r>
            <a:r>
              <a:rPr lang="en-ID" dirty="0" err="1"/>
              <a:t>satu</a:t>
            </a:r>
            <a:r>
              <a:rPr lang="en-ID" dirty="0"/>
              <a:t> </a:t>
            </a:r>
            <a:r>
              <a:rPr lang="en-ID" dirty="0" err="1"/>
              <a:t>juta</a:t>
            </a:r>
            <a:r>
              <a:rPr lang="en-ID" dirty="0"/>
              <a:t> rupiah, </a:t>
            </a:r>
            <a:r>
              <a:rPr lang="en-ID" dirty="0" err="1"/>
              <a:t>namun</a:t>
            </a:r>
            <a:r>
              <a:rPr lang="en-ID" dirty="0"/>
              <a:t> </a:t>
            </a:r>
            <a:r>
              <a:rPr lang="en-ID" dirty="0" err="1"/>
              <a:t>belum</a:t>
            </a:r>
            <a:r>
              <a:rPr lang="en-ID" dirty="0"/>
              <a:t> </a:t>
            </a:r>
            <a:r>
              <a:rPr lang="en-ID" dirty="0" err="1"/>
              <a:t>membayar</a:t>
            </a:r>
            <a:r>
              <a:rPr lang="en-ID" dirty="0"/>
              <a:t> di </a:t>
            </a:r>
            <a:r>
              <a:rPr lang="en-ID" dirty="0" err="1"/>
              <a:t>saat</a:t>
            </a:r>
            <a:r>
              <a:rPr lang="en-ID" dirty="0"/>
              <a:t> </a:t>
            </a:r>
            <a:r>
              <a:rPr lang="en-ID" dirty="0" err="1"/>
              <a:t>itu</a:t>
            </a:r>
            <a:r>
              <a:rPr lang="en-ID" dirty="0"/>
              <a:t> juga, </a:t>
            </a:r>
            <a:r>
              <a:rPr lang="en-ID" dirty="0" err="1"/>
              <a:t>maka</a:t>
            </a:r>
            <a:r>
              <a:rPr lang="en-ID" dirty="0"/>
              <a:t> </a:t>
            </a:r>
            <a:r>
              <a:rPr lang="en-ID" dirty="0" err="1"/>
              <a:t>pedagang</a:t>
            </a:r>
            <a:r>
              <a:rPr lang="en-ID" dirty="0"/>
              <a:t> </a:t>
            </a:r>
            <a:r>
              <a:rPr lang="en-ID" dirty="0" err="1"/>
              <a:t>perlu</a:t>
            </a:r>
            <a:r>
              <a:rPr lang="en-ID" dirty="0"/>
              <a:t> </a:t>
            </a:r>
            <a:r>
              <a:rPr lang="en-ID" dirty="0" err="1"/>
              <a:t>mencatat</a:t>
            </a:r>
            <a:r>
              <a:rPr lang="en-ID" dirty="0"/>
              <a:t> </a:t>
            </a:r>
            <a:r>
              <a:rPr lang="en-ID" dirty="0" err="1"/>
              <a:t>liabilitas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kewajibannya</a:t>
            </a:r>
            <a:r>
              <a:rPr lang="en-ID" dirty="0"/>
              <a:t>. Sama </a:t>
            </a:r>
            <a:r>
              <a:rPr lang="en-ID" dirty="0" err="1"/>
              <a:t>halnya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distributor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pemasok</a:t>
            </a:r>
            <a:r>
              <a:rPr lang="en-ID" dirty="0"/>
              <a:t> yang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menghitung</a:t>
            </a:r>
            <a:r>
              <a:rPr lang="en-ID" dirty="0"/>
              <a:t> </a:t>
            </a:r>
            <a:r>
              <a:rPr lang="en-ID" dirty="0" err="1"/>
              <a:t>penjualan</a:t>
            </a:r>
            <a:r>
              <a:rPr lang="en-ID" dirty="0"/>
              <a:t> </a:t>
            </a:r>
            <a:r>
              <a:rPr lang="en-ID" dirty="0" err="1"/>
              <a:t>barang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.</a:t>
            </a:r>
          </a:p>
          <a:p>
            <a:endParaRPr lang="en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2143"/>
            <a:ext cx="10515600" cy="5904820"/>
          </a:xfrm>
        </p:spPr>
        <p:txBody>
          <a:bodyPr>
            <a:normAutofit/>
          </a:bodyPr>
          <a:lstStyle/>
          <a:p>
            <a:pPr algn="just"/>
            <a:r>
              <a:rPr lang="en-ID" b="1" dirty="0" err="1"/>
              <a:t>Konsep</a:t>
            </a:r>
            <a:r>
              <a:rPr lang="en-ID" b="1" dirty="0"/>
              <a:t> </a:t>
            </a:r>
            <a:r>
              <a:rPr lang="en-ID" b="1" dirty="0" err="1"/>
              <a:t>Aktual</a:t>
            </a:r>
            <a:r>
              <a:rPr lang="en-ID" b="1" dirty="0"/>
              <a:t>. </a:t>
            </a:r>
            <a:r>
              <a:rPr lang="en-ID" dirty="0" err="1"/>
              <a:t>Konsep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menjelaskan</a:t>
            </a:r>
            <a:r>
              <a:rPr lang="en-ID" dirty="0"/>
              <a:t> </a:t>
            </a:r>
            <a:r>
              <a:rPr lang="en-ID" dirty="0" err="1"/>
              <a:t>bahwa</a:t>
            </a:r>
            <a:r>
              <a:rPr lang="en-ID" dirty="0"/>
              <a:t> </a:t>
            </a:r>
            <a:r>
              <a:rPr lang="en-ID" dirty="0" err="1"/>
              <a:t>bentuk</a:t>
            </a:r>
            <a:r>
              <a:rPr lang="en-ID" dirty="0"/>
              <a:t> </a:t>
            </a:r>
            <a:r>
              <a:rPr lang="en-ID" dirty="0" err="1"/>
              <a:t>pendapatan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sebuah</a:t>
            </a:r>
            <a:r>
              <a:rPr lang="en-ID" dirty="0"/>
              <a:t> </a:t>
            </a:r>
            <a:r>
              <a:rPr lang="en-ID" dirty="0" err="1"/>
              <a:t>transaksi</a:t>
            </a:r>
            <a:r>
              <a:rPr lang="en-ID" dirty="0"/>
              <a:t> dan </a:t>
            </a:r>
            <a:r>
              <a:rPr lang="en-ID" dirty="0" err="1"/>
              <a:t>liabilitas</a:t>
            </a:r>
            <a:r>
              <a:rPr lang="en-ID" dirty="0"/>
              <a:t> </a:t>
            </a:r>
            <a:r>
              <a:rPr lang="en-ID" dirty="0" err="1"/>
              <a:t>perlu</a:t>
            </a:r>
            <a:r>
              <a:rPr lang="en-ID" dirty="0"/>
              <a:t> </a:t>
            </a:r>
            <a:r>
              <a:rPr lang="en-ID" dirty="0" err="1"/>
              <a:t>dicatat</a:t>
            </a:r>
            <a:r>
              <a:rPr lang="en-ID" dirty="0"/>
              <a:t> </a:t>
            </a:r>
            <a:r>
              <a:rPr lang="en-ID" dirty="0" err="1"/>
              <a:t>saat</a:t>
            </a:r>
            <a:r>
              <a:rPr lang="en-ID" dirty="0"/>
              <a:t> </a:t>
            </a:r>
            <a:r>
              <a:rPr lang="en-ID" dirty="0" err="1"/>
              <a:t>transaksi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 </a:t>
            </a:r>
            <a:r>
              <a:rPr lang="en-ID" dirty="0" err="1"/>
              <a:t>terjadi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lengkap</a:t>
            </a:r>
            <a:r>
              <a:rPr lang="en-ID" dirty="0"/>
              <a:t>. </a:t>
            </a:r>
            <a:r>
              <a:rPr lang="en-ID" dirty="0" err="1"/>
              <a:t>Misalnya</a:t>
            </a:r>
            <a:r>
              <a:rPr lang="en-ID" dirty="0"/>
              <a:t> </a:t>
            </a:r>
            <a:r>
              <a:rPr lang="en-ID" dirty="0" err="1"/>
              <a:t>saat</a:t>
            </a:r>
            <a:r>
              <a:rPr lang="en-ID" dirty="0"/>
              <a:t> </a:t>
            </a:r>
            <a:r>
              <a:rPr lang="en-ID" dirty="0" err="1"/>
              <a:t>pedagang</a:t>
            </a:r>
            <a:r>
              <a:rPr lang="en-ID" dirty="0"/>
              <a:t> </a:t>
            </a:r>
            <a:r>
              <a:rPr lang="en-ID" dirty="0" err="1"/>
              <a:t>grosir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eceran</a:t>
            </a:r>
            <a:r>
              <a:rPr lang="en-ID" dirty="0"/>
              <a:t> </a:t>
            </a:r>
            <a:r>
              <a:rPr lang="en-ID" dirty="0" err="1"/>
              <a:t>memesan</a:t>
            </a:r>
            <a:r>
              <a:rPr lang="en-ID" dirty="0"/>
              <a:t> dan </a:t>
            </a:r>
            <a:r>
              <a:rPr lang="en-ID" dirty="0" err="1"/>
              <a:t>menerima</a:t>
            </a:r>
            <a:r>
              <a:rPr lang="en-ID" dirty="0"/>
              <a:t> </a:t>
            </a:r>
            <a:r>
              <a:rPr lang="en-ID" dirty="0" err="1"/>
              <a:t>sebuah</a:t>
            </a:r>
            <a:r>
              <a:rPr lang="en-ID" dirty="0"/>
              <a:t> </a:t>
            </a:r>
            <a:r>
              <a:rPr lang="en-ID" dirty="0" err="1"/>
              <a:t>barang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nominal </a:t>
            </a:r>
            <a:r>
              <a:rPr lang="en-ID" dirty="0" err="1"/>
              <a:t>satu</a:t>
            </a:r>
            <a:r>
              <a:rPr lang="en-ID" dirty="0"/>
              <a:t> </a:t>
            </a:r>
            <a:r>
              <a:rPr lang="en-ID" dirty="0" err="1"/>
              <a:t>juta</a:t>
            </a:r>
            <a:r>
              <a:rPr lang="en-ID" dirty="0"/>
              <a:t> rupiah, </a:t>
            </a:r>
            <a:r>
              <a:rPr lang="en-ID" dirty="0" err="1"/>
              <a:t>namun</a:t>
            </a:r>
            <a:r>
              <a:rPr lang="en-ID" dirty="0"/>
              <a:t> </a:t>
            </a:r>
            <a:r>
              <a:rPr lang="en-ID" dirty="0" err="1"/>
              <a:t>belum</a:t>
            </a:r>
            <a:r>
              <a:rPr lang="en-ID" dirty="0"/>
              <a:t> </a:t>
            </a:r>
            <a:r>
              <a:rPr lang="en-ID" dirty="0" err="1"/>
              <a:t>membayar</a:t>
            </a:r>
            <a:r>
              <a:rPr lang="en-ID" dirty="0"/>
              <a:t> di </a:t>
            </a:r>
            <a:r>
              <a:rPr lang="en-ID" dirty="0" err="1"/>
              <a:t>saat</a:t>
            </a:r>
            <a:r>
              <a:rPr lang="en-ID" dirty="0"/>
              <a:t> </a:t>
            </a:r>
            <a:r>
              <a:rPr lang="en-ID" dirty="0" err="1"/>
              <a:t>itu</a:t>
            </a:r>
            <a:r>
              <a:rPr lang="en-ID" dirty="0"/>
              <a:t> juga, </a:t>
            </a:r>
            <a:r>
              <a:rPr lang="en-ID" dirty="0" err="1"/>
              <a:t>maka</a:t>
            </a:r>
            <a:r>
              <a:rPr lang="en-ID" dirty="0"/>
              <a:t> </a:t>
            </a:r>
            <a:r>
              <a:rPr lang="en-ID" dirty="0" err="1"/>
              <a:t>pedagang</a:t>
            </a:r>
            <a:r>
              <a:rPr lang="en-ID" dirty="0"/>
              <a:t> </a:t>
            </a:r>
            <a:r>
              <a:rPr lang="en-ID" dirty="0" err="1"/>
              <a:t>perlu</a:t>
            </a:r>
            <a:r>
              <a:rPr lang="en-ID" dirty="0"/>
              <a:t> </a:t>
            </a:r>
            <a:r>
              <a:rPr lang="en-ID" dirty="0" err="1"/>
              <a:t>mencatat</a:t>
            </a:r>
            <a:r>
              <a:rPr lang="en-ID" dirty="0"/>
              <a:t> </a:t>
            </a:r>
            <a:r>
              <a:rPr lang="en-ID" dirty="0" err="1"/>
              <a:t>liabilitas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kewajibannya</a:t>
            </a:r>
            <a:r>
              <a:rPr lang="en-ID" dirty="0"/>
              <a:t>. Sama </a:t>
            </a:r>
            <a:r>
              <a:rPr lang="en-ID" dirty="0" err="1"/>
              <a:t>halnya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distributor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pemasok</a:t>
            </a:r>
            <a:r>
              <a:rPr lang="en-ID" dirty="0"/>
              <a:t> yang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menghitung</a:t>
            </a:r>
            <a:r>
              <a:rPr lang="en-ID" dirty="0"/>
              <a:t> </a:t>
            </a:r>
            <a:r>
              <a:rPr lang="en-ID" dirty="0" err="1"/>
              <a:t>penjualan</a:t>
            </a:r>
            <a:r>
              <a:rPr lang="en-ID" dirty="0"/>
              <a:t> </a:t>
            </a:r>
            <a:r>
              <a:rPr lang="en-ID" dirty="0" err="1"/>
              <a:t>barang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.</a:t>
            </a:r>
          </a:p>
          <a:p>
            <a:pPr algn="just"/>
            <a:r>
              <a:rPr lang="en-ID" b="1" dirty="0" err="1"/>
              <a:t>Konsep</a:t>
            </a:r>
            <a:r>
              <a:rPr lang="en-ID" b="1" dirty="0"/>
              <a:t> </a:t>
            </a:r>
            <a:r>
              <a:rPr lang="en-ID" b="1" dirty="0" err="1"/>
              <a:t>Konsistensi</a:t>
            </a:r>
            <a:r>
              <a:rPr lang="en-ID" dirty="0"/>
              <a:t>. </a:t>
            </a:r>
            <a:r>
              <a:rPr lang="en-ID" dirty="0" err="1"/>
              <a:t>Konsep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menekankan</a:t>
            </a:r>
            <a:r>
              <a:rPr lang="en-ID" dirty="0"/>
              <a:t> pada </a:t>
            </a:r>
            <a:r>
              <a:rPr lang="en-ID" dirty="0" err="1"/>
              <a:t>metode</a:t>
            </a:r>
            <a:r>
              <a:rPr lang="en-ID" dirty="0"/>
              <a:t> </a:t>
            </a:r>
            <a:r>
              <a:rPr lang="en-ID" dirty="0" err="1"/>
              <a:t>akuntansi</a:t>
            </a:r>
            <a:r>
              <a:rPr lang="en-ID" dirty="0"/>
              <a:t> yang </a:t>
            </a:r>
            <a:r>
              <a:rPr lang="en-ID" dirty="0" err="1"/>
              <a:t>diterapkan</a:t>
            </a:r>
            <a:r>
              <a:rPr lang="en-ID" dirty="0"/>
              <a:t> di </a:t>
            </a:r>
            <a:r>
              <a:rPr lang="en-ID" dirty="0" err="1"/>
              <a:t>sebuah</a:t>
            </a:r>
            <a:r>
              <a:rPr lang="en-ID" dirty="0"/>
              <a:t> </a:t>
            </a:r>
            <a:r>
              <a:rPr lang="en-ID" dirty="0" err="1"/>
              <a:t>perusahaan</a:t>
            </a:r>
            <a:r>
              <a:rPr lang="en-ID" dirty="0"/>
              <a:t>, </a:t>
            </a:r>
            <a:r>
              <a:rPr lang="en-ID" dirty="0" err="1"/>
              <a:t>yakni</a:t>
            </a:r>
            <a:r>
              <a:rPr lang="en-ID" dirty="0"/>
              <a:t> </a:t>
            </a:r>
            <a:r>
              <a:rPr lang="en-ID" dirty="0" err="1"/>
              <a:t>metode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selalu</a:t>
            </a:r>
            <a:r>
              <a:rPr lang="en-ID" dirty="0"/>
              <a:t> </a:t>
            </a:r>
            <a:r>
              <a:rPr lang="en-ID" dirty="0" err="1"/>
              <a:t>digunakan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konsisten</a:t>
            </a:r>
            <a:r>
              <a:rPr lang="en-ID" dirty="0"/>
              <a:t>. </a:t>
            </a:r>
            <a:r>
              <a:rPr lang="en-ID" dirty="0" err="1"/>
              <a:t>Contohnya</a:t>
            </a:r>
            <a:r>
              <a:rPr lang="en-ID" dirty="0"/>
              <a:t> </a:t>
            </a:r>
            <a:r>
              <a:rPr lang="en-ID" dirty="0" err="1"/>
              <a:t>akuntan</a:t>
            </a:r>
            <a:r>
              <a:rPr lang="en-ID" dirty="0"/>
              <a:t> </a:t>
            </a:r>
            <a:r>
              <a:rPr lang="en-ID" dirty="0" err="1"/>
              <a:t>telah</a:t>
            </a:r>
            <a:r>
              <a:rPr lang="en-ID" dirty="0"/>
              <a:t> </a:t>
            </a:r>
            <a:r>
              <a:rPr lang="en-ID" dirty="0" err="1"/>
              <a:t>memutuskan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menggunakan</a:t>
            </a:r>
            <a:r>
              <a:rPr lang="en-ID" dirty="0"/>
              <a:t> </a:t>
            </a:r>
            <a:r>
              <a:rPr lang="en-ID" dirty="0" err="1"/>
              <a:t>metode</a:t>
            </a:r>
            <a:r>
              <a:rPr lang="en-ID" dirty="0"/>
              <a:t> double-entry accounting pada </a:t>
            </a:r>
            <a:r>
              <a:rPr lang="en-ID" dirty="0" err="1"/>
              <a:t>catatan</a:t>
            </a:r>
            <a:r>
              <a:rPr lang="en-ID" dirty="0"/>
              <a:t> </a:t>
            </a:r>
            <a:r>
              <a:rPr lang="en-ID" dirty="0" err="1"/>
              <a:t>bulan</a:t>
            </a:r>
            <a:r>
              <a:rPr lang="en-ID" dirty="0"/>
              <a:t> </a:t>
            </a:r>
            <a:r>
              <a:rPr lang="en-ID" dirty="0" err="1"/>
              <a:t>periode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, </a:t>
            </a:r>
            <a:r>
              <a:rPr lang="en-ID" dirty="0" err="1"/>
              <a:t>maka</a:t>
            </a:r>
            <a:r>
              <a:rPr lang="en-ID" dirty="0"/>
              <a:t> </a:t>
            </a:r>
            <a:r>
              <a:rPr lang="en-ID" dirty="0" err="1"/>
              <a:t>dia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konsisten</a:t>
            </a:r>
            <a:r>
              <a:rPr lang="en-ID" dirty="0"/>
              <a:t> </a:t>
            </a:r>
            <a:r>
              <a:rPr lang="en-ID" dirty="0" err="1"/>
              <a:t>menerapkan</a:t>
            </a:r>
            <a:r>
              <a:rPr lang="en-ID" dirty="0"/>
              <a:t> </a:t>
            </a:r>
            <a:r>
              <a:rPr lang="en-ID" dirty="0" err="1"/>
              <a:t>catatannya</a:t>
            </a:r>
            <a:r>
              <a:rPr lang="en-ID" dirty="0"/>
              <a:t> </a:t>
            </a:r>
            <a:r>
              <a:rPr lang="en-ID" dirty="0" err="1"/>
              <a:t>itu</a:t>
            </a:r>
            <a:r>
              <a:rPr lang="en-ID" dirty="0"/>
              <a:t> </a:t>
            </a:r>
            <a:r>
              <a:rPr lang="en-ID" dirty="0" err="1"/>
              <a:t>sampai</a:t>
            </a:r>
            <a:r>
              <a:rPr lang="en-ID" dirty="0"/>
              <a:t> </a:t>
            </a:r>
            <a:r>
              <a:rPr lang="en-ID" dirty="0" err="1"/>
              <a:t>selesai</a:t>
            </a:r>
            <a:r>
              <a:rPr lang="en-ID" dirty="0"/>
              <a:t>.</a:t>
            </a:r>
          </a:p>
          <a:p>
            <a:pPr algn="just"/>
            <a:endParaRPr lang="en-ID" dirty="0"/>
          </a:p>
          <a:p>
            <a:endParaRPr lang="en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42257"/>
            <a:ext cx="10515600" cy="5534706"/>
          </a:xfrm>
        </p:spPr>
        <p:txBody>
          <a:bodyPr>
            <a:normAutofit/>
          </a:bodyPr>
          <a:lstStyle/>
          <a:p>
            <a:pPr algn="just"/>
            <a:r>
              <a:rPr lang="en-ID" b="1" dirty="0" err="1"/>
              <a:t>Konsep</a:t>
            </a:r>
            <a:r>
              <a:rPr lang="en-ID" b="1" dirty="0"/>
              <a:t> </a:t>
            </a:r>
            <a:r>
              <a:rPr lang="en-ID" b="1" dirty="0" err="1"/>
              <a:t>Kelangsungan</a:t>
            </a:r>
            <a:r>
              <a:rPr lang="en-ID" dirty="0"/>
              <a:t>. Saat </a:t>
            </a:r>
            <a:r>
              <a:rPr lang="en-ID" dirty="0" err="1"/>
              <a:t>mengelola</a:t>
            </a:r>
            <a:r>
              <a:rPr lang="en-ID" dirty="0"/>
              <a:t> </a:t>
            </a:r>
            <a:r>
              <a:rPr lang="en-ID" dirty="0" err="1"/>
              <a:t>sebuah</a:t>
            </a:r>
            <a:r>
              <a:rPr lang="en-ID" dirty="0"/>
              <a:t> </a:t>
            </a:r>
            <a:r>
              <a:rPr lang="en-ID" dirty="0" err="1"/>
              <a:t>bisnis</a:t>
            </a:r>
            <a:r>
              <a:rPr lang="en-ID" dirty="0"/>
              <a:t>, </a:t>
            </a:r>
            <a:r>
              <a:rPr lang="en-ID" dirty="0" err="1"/>
              <a:t>akuntan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berasumsi</a:t>
            </a:r>
            <a:r>
              <a:rPr lang="en-ID" dirty="0"/>
              <a:t> </a:t>
            </a:r>
            <a:r>
              <a:rPr lang="en-ID" dirty="0" err="1"/>
              <a:t>bahwa</a:t>
            </a:r>
            <a:r>
              <a:rPr lang="en-ID" dirty="0"/>
              <a:t> </a:t>
            </a:r>
            <a:r>
              <a:rPr lang="en-ID" dirty="0" err="1"/>
              <a:t>bisnis</a:t>
            </a:r>
            <a:r>
              <a:rPr lang="en-ID" dirty="0"/>
              <a:t> </a:t>
            </a:r>
            <a:r>
              <a:rPr lang="en-ID" dirty="0" err="1"/>
              <a:t>itu</a:t>
            </a:r>
            <a:r>
              <a:rPr lang="en-ID" dirty="0"/>
              <a:t> </a:t>
            </a:r>
            <a:r>
              <a:rPr lang="en-ID" dirty="0" err="1"/>
              <a:t>layak</a:t>
            </a:r>
            <a:r>
              <a:rPr lang="en-ID" dirty="0"/>
              <a:t> dan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segera</a:t>
            </a:r>
            <a:r>
              <a:rPr lang="en-ID" dirty="0"/>
              <a:t> </a:t>
            </a:r>
            <a:r>
              <a:rPr lang="en-ID" dirty="0" err="1"/>
              <a:t>beroperasi</a:t>
            </a:r>
            <a:r>
              <a:rPr lang="en-ID" dirty="0"/>
              <a:t>. Jika </a:t>
            </a:r>
            <a:r>
              <a:rPr lang="en-ID" dirty="0" err="1"/>
              <a:t>akuntan</a:t>
            </a:r>
            <a:r>
              <a:rPr lang="en-ID" dirty="0"/>
              <a:t> </a:t>
            </a:r>
            <a:r>
              <a:rPr lang="en-ID" dirty="0" err="1"/>
              <a:t>menemukan</a:t>
            </a:r>
            <a:r>
              <a:rPr lang="en-ID" dirty="0"/>
              <a:t> </a:t>
            </a:r>
            <a:r>
              <a:rPr lang="en-ID" dirty="0" err="1"/>
              <a:t>bahwa</a:t>
            </a:r>
            <a:r>
              <a:rPr lang="en-ID" dirty="0"/>
              <a:t> </a:t>
            </a:r>
            <a:r>
              <a:rPr lang="en-ID" dirty="0" err="1"/>
              <a:t>bisnis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berjalan</a:t>
            </a:r>
            <a:r>
              <a:rPr lang="en-ID" dirty="0"/>
              <a:t> </a:t>
            </a:r>
            <a:r>
              <a:rPr lang="en-ID" dirty="0" err="1"/>
              <a:t>baik</a:t>
            </a:r>
            <a:r>
              <a:rPr lang="en-ID" dirty="0"/>
              <a:t> di masa </a:t>
            </a:r>
            <a:r>
              <a:rPr lang="en-ID" dirty="0" err="1"/>
              <a:t>depan</a:t>
            </a:r>
            <a:r>
              <a:rPr lang="en-ID" dirty="0"/>
              <a:t>, </a:t>
            </a:r>
            <a:r>
              <a:rPr lang="en-ID" dirty="0" err="1"/>
              <a:t>dia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menyatakan</a:t>
            </a:r>
            <a:r>
              <a:rPr lang="en-ID" dirty="0"/>
              <a:t> </a:t>
            </a:r>
            <a:r>
              <a:rPr lang="en-ID" dirty="0" err="1"/>
              <a:t>alasan</a:t>
            </a:r>
            <a:r>
              <a:rPr lang="en-ID" dirty="0"/>
              <a:t> yang </a:t>
            </a:r>
            <a:r>
              <a:rPr lang="en-ID" dirty="0" err="1"/>
              <a:t>tepat</a:t>
            </a:r>
            <a:r>
              <a:rPr lang="en-ID" dirty="0"/>
              <a:t> di </a:t>
            </a:r>
            <a:r>
              <a:rPr lang="en-ID" dirty="0" err="1"/>
              <a:t>balik</a:t>
            </a:r>
            <a:r>
              <a:rPr lang="en-ID" dirty="0"/>
              <a:t> </a:t>
            </a:r>
            <a:r>
              <a:rPr lang="en-ID" dirty="0" err="1"/>
              <a:t>asumsi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laporan</a:t>
            </a:r>
            <a:r>
              <a:rPr lang="en-ID" dirty="0"/>
              <a:t> </a:t>
            </a:r>
            <a:r>
              <a:rPr lang="en-ID" dirty="0" err="1"/>
              <a:t>keuangan</a:t>
            </a:r>
            <a:r>
              <a:rPr lang="en-ID" dirty="0"/>
              <a:t>. </a:t>
            </a:r>
            <a:r>
              <a:rPr lang="en-ID" dirty="0" err="1"/>
              <a:t>Apabila</a:t>
            </a:r>
            <a:r>
              <a:rPr lang="en-ID" dirty="0"/>
              <a:t> </a:t>
            </a:r>
            <a:r>
              <a:rPr lang="en-ID" dirty="0" err="1"/>
              <a:t>akuntan</a:t>
            </a:r>
            <a:r>
              <a:rPr lang="en-ID" dirty="0"/>
              <a:t> </a:t>
            </a:r>
            <a:r>
              <a:rPr lang="en-ID" dirty="0" err="1"/>
              <a:t>merasa</a:t>
            </a:r>
            <a:r>
              <a:rPr lang="en-ID" dirty="0"/>
              <a:t> </a:t>
            </a:r>
            <a:r>
              <a:rPr lang="en-ID" dirty="0" err="1"/>
              <a:t>bahwa</a:t>
            </a:r>
            <a:r>
              <a:rPr lang="en-ID" dirty="0"/>
              <a:t> </a:t>
            </a:r>
            <a:r>
              <a:rPr lang="en-ID" dirty="0" err="1"/>
              <a:t>bisnisnya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bertahan</a:t>
            </a:r>
            <a:r>
              <a:rPr lang="en-ID" dirty="0"/>
              <a:t> di masa </a:t>
            </a:r>
            <a:r>
              <a:rPr lang="en-ID" dirty="0" err="1"/>
              <a:t>depan</a:t>
            </a:r>
            <a:r>
              <a:rPr lang="en-ID" dirty="0"/>
              <a:t> dan </a:t>
            </a:r>
            <a:r>
              <a:rPr lang="en-ID" dirty="0" err="1"/>
              <a:t>dia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cukup</a:t>
            </a:r>
            <a:r>
              <a:rPr lang="en-ID" dirty="0"/>
              <a:t> </a:t>
            </a:r>
            <a:r>
              <a:rPr lang="en-ID" dirty="0" err="1"/>
              <a:t>bukti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pendapat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, </a:t>
            </a:r>
            <a:r>
              <a:rPr lang="en-ID" dirty="0" err="1"/>
              <a:t>dia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memberikan</a:t>
            </a:r>
            <a:r>
              <a:rPr lang="en-ID" dirty="0"/>
              <a:t> “disclaimer”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laporannya</a:t>
            </a:r>
            <a:r>
              <a:rPr lang="en-ID" dirty="0"/>
              <a:t>.</a:t>
            </a:r>
          </a:p>
          <a:p>
            <a:pPr algn="just"/>
            <a:r>
              <a:rPr lang="en-ID" b="1" dirty="0" err="1"/>
              <a:t>Konsep</a:t>
            </a:r>
            <a:r>
              <a:rPr lang="en-ID" b="1" dirty="0"/>
              <a:t> </a:t>
            </a:r>
            <a:r>
              <a:rPr lang="en-ID" b="1" dirty="0" err="1"/>
              <a:t>kehati-hatian</a:t>
            </a:r>
            <a:r>
              <a:rPr lang="en-ID" dirty="0"/>
              <a:t>. </a:t>
            </a:r>
            <a:r>
              <a:rPr lang="en-ID" dirty="0" err="1"/>
              <a:t>Berdasarkan</a:t>
            </a:r>
            <a:r>
              <a:rPr lang="en-ID" dirty="0"/>
              <a:t> </a:t>
            </a:r>
            <a:r>
              <a:rPr lang="en-ID" dirty="0" err="1"/>
              <a:t>konsep</a:t>
            </a:r>
            <a:r>
              <a:rPr lang="en-ID" dirty="0"/>
              <a:t> </a:t>
            </a:r>
            <a:r>
              <a:rPr lang="en-ID" dirty="0" err="1"/>
              <a:t>teori</a:t>
            </a:r>
            <a:r>
              <a:rPr lang="en-ID" dirty="0"/>
              <a:t> </a:t>
            </a:r>
            <a:r>
              <a:rPr lang="en-ID" dirty="0" err="1"/>
              <a:t>akuntansi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, </a:t>
            </a:r>
            <a:r>
              <a:rPr lang="en-ID" dirty="0" err="1"/>
              <a:t>liabilitas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diperhitungkan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neraca</a:t>
            </a:r>
            <a:r>
              <a:rPr lang="en-ID" dirty="0"/>
              <a:t>, </a:t>
            </a:r>
            <a:r>
              <a:rPr lang="en-ID" dirty="0" err="1"/>
              <a:t>meskipun</a:t>
            </a:r>
            <a:r>
              <a:rPr lang="en-ID" dirty="0"/>
              <a:t> </a:t>
            </a:r>
            <a:r>
              <a:rPr lang="en-ID" dirty="0" err="1"/>
              <a:t>peluang</a:t>
            </a:r>
            <a:r>
              <a:rPr lang="en-ID" dirty="0"/>
              <a:t> </a:t>
            </a:r>
            <a:r>
              <a:rPr lang="en-ID" dirty="0" err="1"/>
              <a:t>terjadinya</a:t>
            </a:r>
            <a:r>
              <a:rPr lang="en-ID" dirty="0"/>
              <a:t> </a:t>
            </a:r>
            <a:r>
              <a:rPr lang="en-ID" dirty="0" err="1"/>
              <a:t>begitu</a:t>
            </a:r>
            <a:r>
              <a:rPr lang="en-ID" dirty="0"/>
              <a:t> </a:t>
            </a:r>
            <a:r>
              <a:rPr lang="en-ID" dirty="0" err="1"/>
              <a:t>kecil</a:t>
            </a:r>
            <a:r>
              <a:rPr lang="en-ID" dirty="0"/>
              <a:t>. </a:t>
            </a:r>
            <a:r>
              <a:rPr lang="en-ID" dirty="0" err="1"/>
              <a:t>Begitu</a:t>
            </a:r>
            <a:r>
              <a:rPr lang="en-ID" dirty="0"/>
              <a:t> juga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perhitungan</a:t>
            </a:r>
            <a:r>
              <a:rPr lang="en-ID" dirty="0"/>
              <a:t> </a:t>
            </a:r>
            <a:r>
              <a:rPr lang="en-ID" dirty="0" err="1"/>
              <a:t>pendapatan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laporan</a:t>
            </a:r>
            <a:r>
              <a:rPr lang="en-ID" dirty="0"/>
              <a:t> </a:t>
            </a:r>
            <a:r>
              <a:rPr lang="en-ID" dirty="0" err="1"/>
              <a:t>keuangan</a:t>
            </a:r>
            <a:r>
              <a:rPr lang="en-ID" dirty="0"/>
              <a:t>. </a:t>
            </a:r>
            <a:r>
              <a:rPr lang="en-ID" dirty="0" err="1"/>
              <a:t>Konsep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membantu</a:t>
            </a:r>
            <a:r>
              <a:rPr lang="en-ID" dirty="0"/>
              <a:t> </a:t>
            </a:r>
            <a:r>
              <a:rPr lang="en-ID" dirty="0" err="1"/>
              <a:t>bisnis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mengantisipasi</a:t>
            </a:r>
            <a:r>
              <a:rPr lang="en-ID" dirty="0"/>
              <a:t> </a:t>
            </a:r>
            <a:r>
              <a:rPr lang="en-ID" dirty="0" err="1"/>
              <a:t>kerugian</a:t>
            </a:r>
            <a:r>
              <a:rPr lang="en-ID" dirty="0"/>
              <a:t> yang </a:t>
            </a:r>
            <a:r>
              <a:rPr lang="en-ID" dirty="0" err="1"/>
              <a:t>kelak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terjadi</a:t>
            </a:r>
            <a:r>
              <a:rPr lang="en-ID" dirty="0"/>
              <a:t>.</a:t>
            </a:r>
          </a:p>
          <a:p>
            <a:pPr algn="just"/>
            <a:endParaRPr lang="en-ID" dirty="0"/>
          </a:p>
          <a:p>
            <a:pPr algn="just"/>
            <a:endParaRPr lang="en-ID" dirty="0"/>
          </a:p>
          <a:p>
            <a:endParaRPr lang="en-ID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Fungsi</a:t>
            </a:r>
            <a:r>
              <a:rPr lang="en-ID" dirty="0"/>
              <a:t> Teori </a:t>
            </a:r>
            <a:r>
              <a:rPr lang="en-ID" dirty="0" err="1"/>
              <a:t>Akuntansi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ID" dirty="0"/>
              <a:t>Teori </a:t>
            </a:r>
            <a:r>
              <a:rPr lang="en-ID" dirty="0" err="1"/>
              <a:t>akuntansi</a:t>
            </a:r>
            <a:r>
              <a:rPr lang="en-ID" dirty="0"/>
              <a:t>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fungsu</a:t>
            </a:r>
            <a:r>
              <a:rPr lang="en-ID" dirty="0"/>
              <a:t> </a:t>
            </a:r>
            <a:r>
              <a:rPr lang="en-ID" dirty="0" err="1"/>
              <a:t>utama</a:t>
            </a:r>
            <a:r>
              <a:rPr lang="en-ID" dirty="0"/>
              <a:t> yang sangat vital </a:t>
            </a:r>
            <a:r>
              <a:rPr lang="en-ID" dirty="0" err="1"/>
              <a:t>bagi</a:t>
            </a:r>
            <a:r>
              <a:rPr lang="en-ID" dirty="0"/>
              <a:t> </a:t>
            </a:r>
            <a:r>
              <a:rPr lang="en-ID" dirty="0" err="1"/>
              <a:t>keberlangsungan</a:t>
            </a:r>
            <a:r>
              <a:rPr lang="en-ID" dirty="0"/>
              <a:t> </a:t>
            </a:r>
            <a:r>
              <a:rPr lang="en-ID" dirty="0" err="1"/>
              <a:t>perusahaan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lembaga</a:t>
            </a:r>
            <a:r>
              <a:rPr lang="en-ID" dirty="0"/>
              <a:t>. </a:t>
            </a:r>
            <a:r>
              <a:rPr lang="en-ID" dirty="0" err="1"/>
              <a:t>Beberapa</a:t>
            </a:r>
            <a:r>
              <a:rPr lang="en-ID" dirty="0"/>
              <a:t> </a:t>
            </a:r>
            <a:r>
              <a:rPr lang="en-ID" dirty="0" err="1"/>
              <a:t>fungsi</a:t>
            </a:r>
            <a:r>
              <a:rPr lang="en-ID" dirty="0"/>
              <a:t> </a:t>
            </a:r>
            <a:r>
              <a:rPr lang="en-ID" dirty="0" err="1"/>
              <a:t>utama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penerapan</a:t>
            </a:r>
            <a:r>
              <a:rPr lang="en-ID" dirty="0"/>
              <a:t> </a:t>
            </a:r>
            <a:r>
              <a:rPr lang="en-ID" dirty="0" err="1"/>
              <a:t>teori</a:t>
            </a:r>
            <a:r>
              <a:rPr lang="en-ID" dirty="0"/>
              <a:t> </a:t>
            </a:r>
            <a:r>
              <a:rPr lang="en-ID" dirty="0" err="1"/>
              <a:t>akuntansi</a:t>
            </a:r>
            <a:r>
              <a:rPr lang="en-ID" dirty="0"/>
              <a:t>:</a:t>
            </a:r>
          </a:p>
          <a:p>
            <a:pPr algn="just"/>
            <a:r>
              <a:rPr lang="en-ID" dirty="0" err="1"/>
              <a:t>Mengumpulkan</a:t>
            </a:r>
            <a:r>
              <a:rPr lang="en-ID" dirty="0"/>
              <a:t>, </a:t>
            </a:r>
            <a:r>
              <a:rPr lang="en-ID" dirty="0" err="1"/>
              <a:t>menggantikan</a:t>
            </a:r>
            <a:r>
              <a:rPr lang="en-ID" dirty="0"/>
              <a:t>, dan </a:t>
            </a:r>
            <a:r>
              <a:rPr lang="en-ID" dirty="0" err="1"/>
              <a:t>menyimpan</a:t>
            </a:r>
            <a:r>
              <a:rPr lang="en-ID" dirty="0"/>
              <a:t> data </a:t>
            </a:r>
            <a:r>
              <a:rPr lang="en-ID" dirty="0" err="1"/>
              <a:t>keuangan</a:t>
            </a:r>
            <a:r>
              <a:rPr lang="en-ID" dirty="0"/>
              <a:t> </a:t>
            </a:r>
            <a:r>
              <a:rPr lang="en-ID" dirty="0" err="1"/>
              <a:t>sebuah</a:t>
            </a:r>
            <a:r>
              <a:rPr lang="en-ID" dirty="0"/>
              <a:t> </a:t>
            </a:r>
            <a:r>
              <a:rPr lang="en-ID" dirty="0" err="1"/>
              <a:t>bisnis</a:t>
            </a:r>
            <a:r>
              <a:rPr lang="en-ID" dirty="0"/>
              <a:t>. </a:t>
            </a:r>
          </a:p>
          <a:p>
            <a:pPr algn="just"/>
            <a:r>
              <a:rPr lang="en-ID" dirty="0" err="1"/>
              <a:t>Menyediakan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en-ID" dirty="0"/>
              <a:t> yang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digunakan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berbagai</a:t>
            </a:r>
            <a:r>
              <a:rPr lang="en-ID" dirty="0"/>
              <a:t> </a:t>
            </a:r>
            <a:r>
              <a:rPr lang="en-ID" dirty="0" err="1"/>
              <a:t>jenis</a:t>
            </a:r>
            <a:r>
              <a:rPr lang="en-ID" dirty="0"/>
              <a:t> </a:t>
            </a:r>
            <a:r>
              <a:rPr lang="en-ID" dirty="0" err="1"/>
              <a:t>laporan</a:t>
            </a:r>
            <a:r>
              <a:rPr lang="en-ID" dirty="0"/>
              <a:t>, </a:t>
            </a:r>
            <a:r>
              <a:rPr lang="en-ID" dirty="0" err="1"/>
              <a:t>termasuk</a:t>
            </a:r>
            <a:r>
              <a:rPr lang="en-ID" dirty="0"/>
              <a:t> </a:t>
            </a:r>
            <a:r>
              <a:rPr lang="en-ID" dirty="0" err="1"/>
              <a:t>laporan</a:t>
            </a:r>
            <a:r>
              <a:rPr lang="en-ID" dirty="0"/>
              <a:t> </a:t>
            </a:r>
            <a:r>
              <a:rPr lang="en-ID" dirty="0" err="1"/>
              <a:t>keuangan</a:t>
            </a:r>
            <a:r>
              <a:rPr lang="en-ID" dirty="0"/>
              <a:t>. </a:t>
            </a:r>
          </a:p>
          <a:p>
            <a:pPr algn="just"/>
            <a:r>
              <a:rPr lang="en-ID" dirty="0" err="1"/>
              <a:t>Memberikan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en-ID" dirty="0"/>
              <a:t> </a:t>
            </a:r>
            <a:r>
              <a:rPr lang="en-ID" dirty="0" err="1"/>
              <a:t>penting</a:t>
            </a:r>
            <a:r>
              <a:rPr lang="en-ID" dirty="0"/>
              <a:t> </a:t>
            </a:r>
            <a:r>
              <a:rPr lang="en-ID" dirty="0" err="1"/>
              <a:t>mengenai</a:t>
            </a:r>
            <a:r>
              <a:rPr lang="en-ID" dirty="0"/>
              <a:t> </a:t>
            </a:r>
            <a:r>
              <a:rPr lang="en-ID" dirty="0" err="1"/>
              <a:t>keuangan</a:t>
            </a:r>
            <a:r>
              <a:rPr lang="en-ID" dirty="0"/>
              <a:t> yang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dasar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perencanaan</a:t>
            </a:r>
            <a:r>
              <a:rPr lang="en-ID" dirty="0"/>
              <a:t> dan </a:t>
            </a:r>
            <a:r>
              <a:rPr lang="en-ID" dirty="0" err="1"/>
              <a:t>keputusan</a:t>
            </a:r>
            <a:r>
              <a:rPr lang="en-ID" dirty="0"/>
              <a:t> </a:t>
            </a:r>
            <a:r>
              <a:rPr lang="en-ID" dirty="0" err="1"/>
              <a:t>strategis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perusahaan</a:t>
            </a:r>
            <a:r>
              <a:rPr lang="en-ID" dirty="0"/>
              <a:t>.</a:t>
            </a:r>
          </a:p>
          <a:p>
            <a:pPr algn="just"/>
            <a:r>
              <a:rPr lang="en-ID" dirty="0"/>
              <a:t> </a:t>
            </a:r>
            <a:r>
              <a:rPr lang="en-ID" dirty="0" err="1"/>
              <a:t>Membantu</a:t>
            </a:r>
            <a:r>
              <a:rPr lang="en-ID" dirty="0"/>
              <a:t> </a:t>
            </a:r>
            <a:r>
              <a:rPr lang="en-ID" dirty="0" err="1"/>
              <a:t>perusahaan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melakukan</a:t>
            </a:r>
            <a:r>
              <a:rPr lang="en-ID" dirty="0"/>
              <a:t> </a:t>
            </a:r>
            <a:r>
              <a:rPr lang="en-ID" dirty="0" err="1"/>
              <a:t>metode</a:t>
            </a:r>
            <a:r>
              <a:rPr lang="en-ID" dirty="0"/>
              <a:t> yang </a:t>
            </a:r>
            <a:r>
              <a:rPr lang="en-ID" dirty="0" err="1"/>
              <a:t>efektif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mengontrol</a:t>
            </a:r>
            <a:r>
              <a:rPr lang="en-ID" dirty="0"/>
              <a:t> </a:t>
            </a:r>
            <a:r>
              <a:rPr lang="en-ID" dirty="0" err="1"/>
              <a:t>pencatatan</a:t>
            </a:r>
            <a:r>
              <a:rPr lang="en-ID" dirty="0"/>
              <a:t> dan </a:t>
            </a:r>
            <a:r>
              <a:rPr lang="en-ID" dirty="0" err="1"/>
              <a:t>pengolahan</a:t>
            </a:r>
            <a:r>
              <a:rPr lang="en-ID" dirty="0"/>
              <a:t> data </a:t>
            </a:r>
            <a:r>
              <a:rPr lang="en-ID" dirty="0" err="1"/>
              <a:t>keuangan</a:t>
            </a:r>
            <a:r>
              <a:rPr lang="en-ID" dirty="0"/>
              <a:t> agar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efisien</a:t>
            </a:r>
            <a:r>
              <a:rPr lang="en-ID" dirty="0"/>
              <a:t> dan </a:t>
            </a:r>
            <a:r>
              <a:rPr lang="en-ID" dirty="0" err="1"/>
              <a:t>akurat</a:t>
            </a:r>
            <a:r>
              <a:rPr lang="en-ID" dirty="0"/>
              <a:t>. </a:t>
            </a:r>
          </a:p>
          <a:p>
            <a:pPr algn="just"/>
            <a:endParaRPr lang="en-ID" dirty="0"/>
          </a:p>
          <a:p>
            <a:pPr algn="just"/>
            <a:endParaRPr lang="en-ID" dirty="0"/>
          </a:p>
          <a:p>
            <a:endParaRPr lang="en-ID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Sejarah Teori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Akuntansi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Sejarah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akuntansi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dimulai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pada 1494.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Ilmuwan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bernama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Luca Pacioli yang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menciptakan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sistem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akuntansi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yang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terpakai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hingga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saat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ini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. Luca Pacioli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adalah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ahli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matematika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yang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pernah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mengajar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Leonardo Da Vinci. </a:t>
            </a:r>
            <a:br>
              <a:rPr lang="en-ID" dirty="0"/>
            </a:br>
            <a:br>
              <a:rPr lang="en-ID" dirty="0"/>
            </a:br>
            <a:r>
              <a:rPr lang="en-ID" dirty="0"/>
              <a:t>Luca Pacioli </a:t>
            </a:r>
            <a:r>
              <a:rPr lang="en-ID" dirty="0" err="1"/>
              <a:t>memperkenalkan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akuntansi</a:t>
            </a:r>
            <a:r>
              <a:rPr lang="en-ID" dirty="0"/>
              <a:t> </a:t>
            </a:r>
            <a:r>
              <a:rPr lang="en-ID" dirty="0" err="1"/>
              <a:t>entri</a:t>
            </a:r>
            <a:r>
              <a:rPr lang="en-ID" dirty="0"/>
              <a:t> </a:t>
            </a:r>
            <a:r>
              <a:rPr lang="en-ID" dirty="0" err="1"/>
              <a:t>ganda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double entry accounting. Pacioli juga </a:t>
            </a:r>
            <a:r>
              <a:rPr lang="en-ID" dirty="0" err="1"/>
              <a:t>mulai</a:t>
            </a:r>
            <a:r>
              <a:rPr lang="en-ID" dirty="0"/>
              <a:t> </a:t>
            </a:r>
            <a:r>
              <a:rPr lang="en-ID" dirty="0" err="1"/>
              <a:t>memperkenalkan</a:t>
            </a:r>
            <a:r>
              <a:rPr lang="en-ID" dirty="0"/>
              <a:t> </a:t>
            </a:r>
            <a:r>
              <a:rPr lang="en-ID" dirty="0" err="1"/>
              <a:t>penggunaan</a:t>
            </a:r>
            <a:r>
              <a:rPr lang="en-ID" dirty="0"/>
              <a:t> </a:t>
            </a:r>
            <a:r>
              <a:rPr lang="en-ID" dirty="0" err="1"/>
              <a:t>laporan</a:t>
            </a:r>
            <a:r>
              <a:rPr lang="en-ID" dirty="0"/>
              <a:t> </a:t>
            </a:r>
            <a:r>
              <a:rPr lang="en-ID" dirty="0" err="1"/>
              <a:t>keuangan</a:t>
            </a:r>
            <a:r>
              <a:rPr lang="en-ID" dirty="0"/>
              <a:t> </a:t>
            </a:r>
            <a:r>
              <a:rPr lang="en-ID" dirty="0" err="1"/>
              <a:t>berupa</a:t>
            </a:r>
            <a:r>
              <a:rPr lang="en-ID" dirty="0"/>
              <a:t> </a:t>
            </a:r>
            <a:r>
              <a:rPr lang="en-ID" dirty="0" err="1"/>
              <a:t>buku</a:t>
            </a:r>
            <a:r>
              <a:rPr lang="en-ID" dirty="0"/>
              <a:t> </a:t>
            </a:r>
            <a:r>
              <a:rPr lang="en-ID" dirty="0" err="1"/>
              <a:t>besar</a:t>
            </a:r>
            <a:r>
              <a:rPr lang="en-ID" dirty="0"/>
              <a:t>, </a:t>
            </a:r>
            <a:r>
              <a:rPr lang="en-ID" dirty="0" err="1"/>
              <a:t>jurnal</a:t>
            </a:r>
            <a:r>
              <a:rPr lang="en-ID" dirty="0"/>
              <a:t> dan </a:t>
            </a:r>
            <a:r>
              <a:rPr lang="en-ID" dirty="0" err="1"/>
              <a:t>pembukuan</a:t>
            </a:r>
            <a:r>
              <a:rPr lang="en-ID" dirty="0"/>
              <a:t>, dan </a:t>
            </a:r>
            <a:r>
              <a:rPr lang="en-ID" dirty="0" err="1"/>
              <a:t>elemen</a:t>
            </a:r>
            <a:r>
              <a:rPr lang="en-ID" dirty="0"/>
              <a:t> </a:t>
            </a:r>
            <a:r>
              <a:rPr lang="en-ID" dirty="0" err="1"/>
              <a:t>kunci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akuntansi</a:t>
            </a:r>
            <a:r>
              <a:rPr lang="en-ID" dirty="0"/>
              <a:t> modern </a:t>
            </a:r>
            <a:r>
              <a:rPr lang="en-ID" dirty="0" err="1"/>
              <a:t>saat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. </a:t>
            </a:r>
          </a:p>
          <a:p>
            <a:r>
              <a:rPr lang="en-ID" dirty="0"/>
              <a:t>Pacioli </a:t>
            </a:r>
            <a:r>
              <a:rPr lang="en-ID" dirty="0" err="1"/>
              <a:t>adalah</a:t>
            </a:r>
            <a:r>
              <a:rPr lang="en-ID" dirty="0"/>
              <a:t> orang yang </a:t>
            </a:r>
            <a:r>
              <a:rPr lang="en-ID" dirty="0" err="1"/>
              <a:t>dikenal</a:t>
            </a:r>
            <a:r>
              <a:rPr lang="en-ID" dirty="0"/>
              <a:t> </a:t>
            </a:r>
            <a:r>
              <a:rPr lang="en-ID" dirty="0" err="1"/>
              <a:t>pertama</a:t>
            </a:r>
            <a:r>
              <a:rPr lang="en-ID" dirty="0"/>
              <a:t> </a:t>
            </a:r>
            <a:r>
              <a:rPr lang="en-ID" dirty="0" err="1"/>
              <a:t>menggunakan</a:t>
            </a:r>
            <a:r>
              <a:rPr lang="en-ID" dirty="0"/>
              <a:t> </a:t>
            </a:r>
            <a:r>
              <a:rPr lang="en-ID" dirty="0" err="1"/>
              <a:t>neraca</a:t>
            </a:r>
            <a:r>
              <a:rPr lang="en-ID" dirty="0"/>
              <a:t> dan </a:t>
            </a:r>
            <a:r>
              <a:rPr lang="en-ID" dirty="0" err="1"/>
              <a:t>laporan</a:t>
            </a:r>
            <a:r>
              <a:rPr lang="en-ID" dirty="0"/>
              <a:t> </a:t>
            </a:r>
            <a:r>
              <a:rPr lang="en-ID" dirty="0" err="1"/>
              <a:t>laba</a:t>
            </a:r>
            <a:r>
              <a:rPr lang="en-ID" dirty="0"/>
              <a:t> </a:t>
            </a:r>
            <a:r>
              <a:rPr lang="en-ID" dirty="0" err="1"/>
              <a:t>rugi</a:t>
            </a:r>
            <a:r>
              <a:rPr lang="en-ID" dirty="0"/>
              <a:t>. </a:t>
            </a:r>
            <a:r>
              <a:rPr lang="en-ID" dirty="0" err="1"/>
              <a:t>Ia</a:t>
            </a:r>
            <a:r>
              <a:rPr lang="en-ID" dirty="0"/>
              <a:t> </a:t>
            </a:r>
            <a:r>
              <a:rPr lang="en-ID" dirty="0" err="1"/>
              <a:t>menulis</a:t>
            </a:r>
            <a:r>
              <a:rPr lang="en-ID" dirty="0"/>
              <a:t> </a:t>
            </a:r>
            <a:r>
              <a:rPr lang="en-ID" dirty="0" err="1"/>
              <a:t>tentang</a:t>
            </a:r>
            <a:r>
              <a:rPr lang="en-ID" dirty="0"/>
              <a:t> </a:t>
            </a:r>
            <a:r>
              <a:rPr lang="en-ID" dirty="0" err="1"/>
              <a:t>laporan</a:t>
            </a:r>
            <a:r>
              <a:rPr lang="en-ID" dirty="0"/>
              <a:t> </a:t>
            </a:r>
            <a:r>
              <a:rPr lang="en-ID" dirty="0" err="1"/>
              <a:t>keuangan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karya</a:t>
            </a:r>
            <a:r>
              <a:rPr lang="en-ID" dirty="0"/>
              <a:t> yang </a:t>
            </a:r>
            <a:r>
              <a:rPr lang="en-ID" dirty="0" err="1"/>
              <a:t>berjudul</a:t>
            </a:r>
            <a:r>
              <a:rPr lang="en-ID" dirty="0"/>
              <a:t> “De </a:t>
            </a:r>
            <a:r>
              <a:rPr lang="en-ID" dirty="0" err="1"/>
              <a:t>Computis</a:t>
            </a:r>
            <a:r>
              <a:rPr lang="en-ID" dirty="0"/>
              <a:t> et </a:t>
            </a:r>
            <a:r>
              <a:rPr lang="en-ID" dirty="0" err="1"/>
              <a:t>Scripturis</a:t>
            </a:r>
            <a:r>
              <a:rPr lang="en-ID" dirty="0"/>
              <a:t>” (Of Reckonings and Writings) dan </a:t>
            </a:r>
            <a:r>
              <a:rPr lang="en-ID" dirty="0" err="1"/>
              <a:t>sekarang</a:t>
            </a:r>
            <a:r>
              <a:rPr lang="en-ID" dirty="0"/>
              <a:t> </a:t>
            </a:r>
            <a:r>
              <a:rPr lang="en-ID" dirty="0" err="1"/>
              <a:t>dikenal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“The Method of Venice” yang </a:t>
            </a:r>
            <a:r>
              <a:rPr lang="en-ID" dirty="0" err="1"/>
              <a:t>telah</a:t>
            </a:r>
            <a:r>
              <a:rPr lang="en-ID" dirty="0"/>
              <a:t> </a:t>
            </a:r>
            <a:r>
              <a:rPr lang="en-ID" dirty="0" err="1"/>
              <a:t>mengubah</a:t>
            </a:r>
            <a:r>
              <a:rPr lang="en-ID" dirty="0"/>
              <a:t> </a:t>
            </a:r>
            <a:r>
              <a:rPr lang="en-ID" dirty="0" err="1"/>
              <a:t>seluruh</a:t>
            </a:r>
            <a:r>
              <a:rPr lang="en-ID" dirty="0"/>
              <a:t> </a:t>
            </a:r>
            <a:r>
              <a:rPr lang="en-ID" dirty="0" err="1"/>
              <a:t>cara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menerapkan</a:t>
            </a:r>
            <a:r>
              <a:rPr lang="en-ID" dirty="0"/>
              <a:t> </a:t>
            </a:r>
            <a:r>
              <a:rPr lang="en-ID" dirty="0" err="1"/>
              <a:t>akuntansi</a:t>
            </a:r>
            <a:r>
              <a:rPr lang="en-ID" dirty="0"/>
              <a:t>.</a:t>
            </a:r>
          </a:p>
          <a:p>
            <a:endParaRPr lang="en-ID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33400"/>
            <a:ext cx="10515600" cy="5643563"/>
          </a:xfrm>
        </p:spPr>
        <p:txBody>
          <a:bodyPr>
            <a:normAutofit/>
          </a:bodyPr>
          <a:lstStyle/>
          <a:p>
            <a:pPr algn="just"/>
            <a:r>
              <a:rPr lang="en-ID" dirty="0"/>
              <a:t>Pacioli </a:t>
            </a:r>
            <a:r>
              <a:rPr lang="en-ID" dirty="0" err="1"/>
              <a:t>menjadi</a:t>
            </a:r>
            <a:r>
              <a:rPr lang="en-ID" dirty="0"/>
              <a:t> orang </a:t>
            </a:r>
            <a:r>
              <a:rPr lang="en-ID" dirty="0" err="1"/>
              <a:t>pertama</a:t>
            </a:r>
            <a:r>
              <a:rPr lang="en-ID" dirty="0"/>
              <a:t> yang </a:t>
            </a:r>
            <a:r>
              <a:rPr lang="en-ID" dirty="0" err="1"/>
              <a:t>menggunakan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debit dan </a:t>
            </a:r>
            <a:r>
              <a:rPr lang="en-ID" dirty="0" err="1"/>
              <a:t>kredit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jurnal</a:t>
            </a:r>
            <a:r>
              <a:rPr lang="en-ID" dirty="0"/>
              <a:t> dan </a:t>
            </a:r>
            <a:r>
              <a:rPr lang="en-ID" dirty="0" err="1"/>
              <a:t>buku</a:t>
            </a:r>
            <a:r>
              <a:rPr lang="en-ID" dirty="0"/>
              <a:t> </a:t>
            </a:r>
            <a:r>
              <a:rPr lang="en-ID" dirty="0" err="1"/>
              <a:t>besar</a:t>
            </a:r>
            <a:r>
              <a:rPr lang="en-ID" dirty="0"/>
              <a:t> yang </a:t>
            </a:r>
            <a:r>
              <a:rPr lang="en-ID" dirty="0" err="1"/>
              <a:t>masih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dasar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akuntansi</a:t>
            </a:r>
            <a:r>
              <a:rPr lang="en-ID" dirty="0"/>
              <a:t> yang </a:t>
            </a:r>
            <a:r>
              <a:rPr lang="en-ID" dirty="0" err="1"/>
              <a:t>digunakan</a:t>
            </a:r>
            <a:r>
              <a:rPr lang="en-ID" dirty="0"/>
              <a:t> </a:t>
            </a:r>
            <a:r>
              <a:rPr lang="en-ID" dirty="0" err="1"/>
              <a:t>saat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.</a:t>
            </a:r>
          </a:p>
          <a:p>
            <a:pPr algn="just"/>
            <a:r>
              <a:rPr lang="en-ID" dirty="0"/>
              <a:t> </a:t>
            </a:r>
            <a:r>
              <a:rPr lang="en-ID" dirty="0" err="1"/>
              <a:t>Revolusi</a:t>
            </a:r>
            <a:r>
              <a:rPr lang="en-ID" dirty="0"/>
              <a:t> Industri pada </a:t>
            </a:r>
            <a:r>
              <a:rPr lang="en-ID" dirty="0" err="1"/>
              <a:t>tahun</a:t>
            </a:r>
            <a:r>
              <a:rPr lang="en-ID" dirty="0"/>
              <a:t> 1700-an </a:t>
            </a:r>
            <a:r>
              <a:rPr lang="en-ID" dirty="0" err="1"/>
              <a:t>membuat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akuntansi</a:t>
            </a:r>
            <a:r>
              <a:rPr lang="en-ID" dirty="0"/>
              <a:t> </a:t>
            </a:r>
            <a:r>
              <a:rPr lang="en-ID" dirty="0" err="1"/>
              <a:t>kian</a:t>
            </a:r>
            <a:r>
              <a:rPr lang="en-ID" dirty="0"/>
              <a:t> </a:t>
            </a:r>
            <a:r>
              <a:rPr lang="en-ID" dirty="0" err="1"/>
              <a:t>berkembang</a:t>
            </a:r>
            <a:r>
              <a:rPr lang="en-ID" dirty="0"/>
              <a:t>. </a:t>
            </a:r>
            <a:r>
              <a:rPr lang="en-ID" dirty="0" err="1"/>
              <a:t>Akuntansi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sebuah</a:t>
            </a:r>
            <a:r>
              <a:rPr lang="en-ID" dirty="0"/>
              <a:t> </a:t>
            </a:r>
            <a:r>
              <a:rPr lang="en-ID" dirty="0" err="1"/>
              <a:t>profesi</a:t>
            </a:r>
            <a:r>
              <a:rPr lang="en-ID" dirty="0"/>
              <a:t> </a:t>
            </a:r>
            <a:r>
              <a:rPr lang="en-ID" dirty="0" err="1"/>
              <a:t>pertama</a:t>
            </a:r>
            <a:r>
              <a:rPr lang="en-ID" dirty="0"/>
              <a:t> kali </a:t>
            </a:r>
            <a:r>
              <a:rPr lang="en-ID" dirty="0" err="1"/>
              <a:t>diterapkan</a:t>
            </a:r>
            <a:r>
              <a:rPr lang="en-ID" dirty="0"/>
              <a:t> di </a:t>
            </a:r>
            <a:r>
              <a:rPr lang="en-ID" dirty="0" err="1"/>
              <a:t>Inggris</a:t>
            </a:r>
            <a:r>
              <a:rPr lang="en-ID" dirty="0"/>
              <a:t> dan </a:t>
            </a:r>
            <a:r>
              <a:rPr lang="en-ID" dirty="0" err="1"/>
              <a:t>setelahnya</a:t>
            </a:r>
            <a:r>
              <a:rPr lang="en-ID" dirty="0"/>
              <a:t> di Amerika </a:t>
            </a:r>
            <a:r>
              <a:rPr lang="en-ID" dirty="0" err="1"/>
              <a:t>Serikat</a:t>
            </a:r>
            <a:r>
              <a:rPr lang="en-ID" dirty="0"/>
              <a:t>. </a:t>
            </a:r>
          </a:p>
          <a:p>
            <a:pPr algn="just"/>
            <a:r>
              <a:rPr lang="en-ID" dirty="0" err="1"/>
              <a:t>Tahun</a:t>
            </a:r>
            <a:r>
              <a:rPr lang="en-ID" dirty="0"/>
              <a:t> 1887 </a:t>
            </a:r>
            <a:r>
              <a:rPr lang="en-ID" dirty="0" err="1"/>
              <a:t>ada</a:t>
            </a:r>
            <a:r>
              <a:rPr lang="en-ID" dirty="0"/>
              <a:t> 31 </a:t>
            </a:r>
            <a:r>
              <a:rPr lang="en-ID" dirty="0" err="1"/>
              <a:t>akuntan</a:t>
            </a:r>
            <a:r>
              <a:rPr lang="en-ID" dirty="0"/>
              <a:t> yang </a:t>
            </a:r>
            <a:r>
              <a:rPr lang="en-ID" dirty="0" err="1"/>
              <a:t>menciptakan</a:t>
            </a:r>
            <a:r>
              <a:rPr lang="en-ID" dirty="0"/>
              <a:t> American Association of Public Accountants. </a:t>
            </a:r>
            <a:r>
              <a:rPr lang="en-ID" dirty="0" err="1"/>
              <a:t>Sepuluh</a:t>
            </a:r>
            <a:r>
              <a:rPr lang="en-ID" dirty="0"/>
              <a:t> </a:t>
            </a:r>
            <a:r>
              <a:rPr lang="en-ID" dirty="0" err="1"/>
              <a:t>tahun</a:t>
            </a:r>
            <a:r>
              <a:rPr lang="en-ID" dirty="0"/>
              <a:t> </a:t>
            </a:r>
            <a:r>
              <a:rPr lang="en-ID" dirty="0" err="1"/>
              <a:t>kemudian</a:t>
            </a:r>
            <a:r>
              <a:rPr lang="en-ID" dirty="0"/>
              <a:t>, </a:t>
            </a:r>
            <a:r>
              <a:rPr lang="en-ID" dirty="0" err="1"/>
              <a:t>tes</a:t>
            </a:r>
            <a:r>
              <a:rPr lang="en-ID" dirty="0"/>
              <a:t> </a:t>
            </a:r>
            <a:r>
              <a:rPr lang="en-ID" dirty="0" err="1"/>
              <a:t>standar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akuntan</a:t>
            </a:r>
            <a:r>
              <a:rPr lang="en-ID" dirty="0"/>
              <a:t> </a:t>
            </a:r>
            <a:r>
              <a:rPr lang="en-ID" dirty="0" err="1"/>
              <a:t>mulai</a:t>
            </a:r>
            <a:r>
              <a:rPr lang="en-ID" dirty="0"/>
              <a:t> </a:t>
            </a:r>
            <a:r>
              <a:rPr lang="en-ID" dirty="0" err="1"/>
              <a:t>diberlakukan</a:t>
            </a:r>
            <a:r>
              <a:rPr lang="en-ID" dirty="0"/>
              <a:t>.</a:t>
            </a:r>
          </a:p>
          <a:p>
            <a:pPr algn="just"/>
            <a:endParaRPr lang="en-ID" dirty="0"/>
          </a:p>
          <a:p>
            <a:endParaRPr lang="en-ID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2304"/>
          </a:xfrm>
        </p:spPr>
        <p:txBody>
          <a:bodyPr/>
          <a:lstStyle/>
          <a:p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Perkembangan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Teori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Akuntansi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9829"/>
            <a:ext cx="10515600" cy="4827134"/>
          </a:xfrm>
        </p:spPr>
        <p:txBody>
          <a:bodyPr>
            <a:normAutofit lnSpcReduction="10000"/>
          </a:bodyPr>
          <a:lstStyle/>
          <a:p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Perkembangan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akuntansi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ini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terbilang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sangat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panjang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.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Praktik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dari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akuntansi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telah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digunakan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dalam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kehidupan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untuk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mempermudah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pengambilan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keputusan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. </a:t>
            </a:r>
          </a:p>
          <a:p>
            <a:r>
              <a:rPr lang="en-ID" dirty="0" err="1"/>
              <a:t>Akuntansi</a:t>
            </a:r>
            <a:r>
              <a:rPr lang="en-ID" dirty="0"/>
              <a:t>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disiplin</a:t>
            </a:r>
            <a:r>
              <a:rPr lang="en-ID" dirty="0"/>
              <a:t> </a:t>
            </a:r>
            <a:r>
              <a:rPr lang="en-ID" dirty="0" err="1"/>
              <a:t>ilmu</a:t>
            </a:r>
            <a:r>
              <a:rPr lang="en-ID" dirty="0"/>
              <a:t> yang </a:t>
            </a:r>
            <a:r>
              <a:rPr lang="en-ID" dirty="0" err="1"/>
              <a:t>terus</a:t>
            </a:r>
            <a:r>
              <a:rPr lang="en-ID" dirty="0"/>
              <a:t> </a:t>
            </a:r>
            <a:r>
              <a:rPr lang="en-ID" dirty="0" err="1"/>
              <a:t>berkembang</a:t>
            </a:r>
            <a:r>
              <a:rPr lang="en-ID" dirty="0"/>
              <a:t>. </a:t>
            </a:r>
            <a:r>
              <a:rPr lang="en-ID" dirty="0" err="1"/>
              <a:t>Praktik</a:t>
            </a:r>
            <a:r>
              <a:rPr lang="en-ID" dirty="0"/>
              <a:t> </a:t>
            </a:r>
            <a:r>
              <a:rPr lang="en-ID" dirty="0" err="1"/>
              <a:t>akuntansi</a:t>
            </a:r>
            <a:r>
              <a:rPr lang="en-ID" dirty="0"/>
              <a:t> </a:t>
            </a:r>
            <a:r>
              <a:rPr lang="en-ID" dirty="0" err="1"/>
              <a:t>terus</a:t>
            </a:r>
            <a:r>
              <a:rPr lang="en-ID" dirty="0"/>
              <a:t> </a:t>
            </a:r>
            <a:r>
              <a:rPr lang="en-ID" dirty="0" err="1"/>
              <a:t>mengalami</a:t>
            </a:r>
            <a:r>
              <a:rPr lang="en-ID" dirty="0"/>
              <a:t> </a:t>
            </a:r>
            <a:r>
              <a:rPr lang="en-ID" dirty="0" err="1"/>
              <a:t>modifikasi</a:t>
            </a:r>
            <a:r>
              <a:rPr lang="en-ID" dirty="0"/>
              <a:t>.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itu</a:t>
            </a:r>
            <a:r>
              <a:rPr lang="en-ID" dirty="0"/>
              <a:t>, Dewan </a:t>
            </a:r>
            <a:r>
              <a:rPr lang="en-ID" dirty="0" err="1"/>
              <a:t>Standar</a:t>
            </a:r>
            <a:r>
              <a:rPr lang="en-ID" dirty="0"/>
              <a:t> </a:t>
            </a:r>
            <a:r>
              <a:rPr lang="en-ID" dirty="0" err="1"/>
              <a:t>Akuntansi</a:t>
            </a:r>
            <a:r>
              <a:rPr lang="en-ID" dirty="0"/>
              <a:t> </a:t>
            </a:r>
            <a:r>
              <a:rPr lang="en-ID" dirty="0" err="1"/>
              <a:t>Keuangan</a:t>
            </a:r>
            <a:r>
              <a:rPr lang="en-ID" dirty="0"/>
              <a:t> </a:t>
            </a:r>
            <a:r>
              <a:rPr lang="en-ID" dirty="0" err="1"/>
              <a:t>mengatur</a:t>
            </a:r>
            <a:r>
              <a:rPr lang="en-ID" dirty="0"/>
              <a:t> dan </a:t>
            </a:r>
            <a:r>
              <a:rPr lang="en-ID" dirty="0" err="1"/>
              <a:t>merevisi</a:t>
            </a:r>
            <a:r>
              <a:rPr lang="en-ID" dirty="0"/>
              <a:t> </a:t>
            </a:r>
            <a:r>
              <a:rPr lang="en-ID" dirty="0" err="1"/>
              <a:t>kembali</a:t>
            </a:r>
            <a:r>
              <a:rPr lang="en-ID" dirty="0"/>
              <a:t> </a:t>
            </a:r>
            <a:r>
              <a:rPr lang="en-ID" dirty="0" err="1"/>
              <a:t>tentang</a:t>
            </a:r>
            <a:r>
              <a:rPr lang="en-ID" dirty="0"/>
              <a:t> </a:t>
            </a:r>
            <a:r>
              <a:rPr lang="en-ID" dirty="0" err="1"/>
              <a:t>teori</a:t>
            </a:r>
            <a:r>
              <a:rPr lang="en-ID" dirty="0"/>
              <a:t> </a:t>
            </a:r>
            <a:r>
              <a:rPr lang="en-ID" dirty="0" err="1"/>
              <a:t>akuntansi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kompleks</a:t>
            </a:r>
            <a:r>
              <a:rPr lang="en-ID" dirty="0"/>
              <a:t>. Certified Professional Accountants (CPA) juga </a:t>
            </a:r>
            <a:r>
              <a:rPr lang="en-ID" dirty="0" err="1"/>
              <a:t>membantu</a:t>
            </a:r>
            <a:r>
              <a:rPr lang="en-ID" dirty="0"/>
              <a:t> </a:t>
            </a:r>
            <a:r>
              <a:rPr lang="en-ID" dirty="0" err="1"/>
              <a:t>berbagai</a:t>
            </a:r>
            <a:r>
              <a:rPr lang="en-ID" dirty="0"/>
              <a:t> </a:t>
            </a:r>
            <a:r>
              <a:rPr lang="en-ID" dirty="0" err="1"/>
              <a:t>bentuk</a:t>
            </a:r>
            <a:r>
              <a:rPr lang="en-ID" dirty="0"/>
              <a:t> </a:t>
            </a:r>
            <a:r>
              <a:rPr lang="en-ID" dirty="0" err="1"/>
              <a:t>bisnis</a:t>
            </a:r>
            <a:r>
              <a:rPr lang="en-ID" dirty="0"/>
              <a:t> </a:t>
            </a:r>
            <a:r>
              <a:rPr lang="en-ID" dirty="0" err="1"/>
              <a:t>perusahaan</a:t>
            </a:r>
            <a:r>
              <a:rPr lang="en-ID" dirty="0"/>
              <a:t> </a:t>
            </a:r>
            <a:r>
              <a:rPr lang="en-ID" dirty="0" err="1"/>
              <a:t>besar</a:t>
            </a:r>
            <a:r>
              <a:rPr lang="en-ID" dirty="0"/>
              <a:t> agar </a:t>
            </a:r>
            <a:r>
              <a:rPr lang="en-ID" dirty="0" err="1"/>
              <a:t>bisa</a:t>
            </a:r>
            <a:r>
              <a:rPr lang="en-ID" dirty="0"/>
              <a:t> </a:t>
            </a:r>
            <a:r>
              <a:rPr lang="en-ID" dirty="0" err="1"/>
              <a:t>ikut</a:t>
            </a:r>
            <a:r>
              <a:rPr lang="en-ID" dirty="0"/>
              <a:t> </a:t>
            </a:r>
            <a:r>
              <a:rPr lang="en-ID" dirty="0" err="1"/>
              <a:t>menyesuaikan</a:t>
            </a:r>
            <a:r>
              <a:rPr lang="en-ID" dirty="0"/>
              <a:t> </a:t>
            </a:r>
            <a:r>
              <a:rPr lang="en-ID" dirty="0" err="1"/>
              <a:t>diri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modifikasi</a:t>
            </a:r>
            <a:r>
              <a:rPr lang="en-ID" dirty="0"/>
              <a:t> dan </a:t>
            </a:r>
            <a:r>
              <a:rPr lang="en-ID" dirty="0" err="1"/>
              <a:t>standar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akuntansi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.</a:t>
            </a:r>
          </a:p>
          <a:p>
            <a:r>
              <a:rPr lang="en-ID" dirty="0"/>
              <a:t> Pada </a:t>
            </a:r>
            <a:r>
              <a:rPr lang="en-ID" dirty="0" err="1"/>
              <a:t>akhir</a:t>
            </a:r>
            <a:r>
              <a:rPr lang="en-ID" dirty="0"/>
              <a:t> </a:t>
            </a:r>
            <a:r>
              <a:rPr lang="en-ID" dirty="0" err="1"/>
              <a:t>abad</a:t>
            </a:r>
            <a:r>
              <a:rPr lang="en-ID" dirty="0"/>
              <a:t> ke-20, </a:t>
            </a:r>
            <a:r>
              <a:rPr lang="en-ID" dirty="0" err="1"/>
              <a:t>industri</a:t>
            </a:r>
            <a:r>
              <a:rPr lang="en-ID" dirty="0"/>
              <a:t> </a:t>
            </a:r>
            <a:r>
              <a:rPr lang="en-ID" dirty="0" err="1"/>
              <a:t>akuntansi</a:t>
            </a:r>
            <a:r>
              <a:rPr lang="en-ID" dirty="0"/>
              <a:t> </a:t>
            </a:r>
            <a:r>
              <a:rPr lang="en-ID" dirty="0" err="1"/>
              <a:t>mulai</a:t>
            </a:r>
            <a:r>
              <a:rPr lang="en-ID" dirty="0"/>
              <a:t> </a:t>
            </a:r>
            <a:r>
              <a:rPr lang="en-ID" dirty="0" err="1"/>
              <a:t>tumbuh</a:t>
            </a:r>
            <a:r>
              <a:rPr lang="en-ID" dirty="0"/>
              <a:t> dan </a:t>
            </a:r>
            <a:r>
              <a:rPr lang="en-ID" dirty="0" err="1"/>
              <a:t>berkembang</a:t>
            </a:r>
            <a:r>
              <a:rPr lang="en-ID" dirty="0"/>
              <a:t>, </a:t>
            </a:r>
            <a:r>
              <a:rPr lang="en-ID" dirty="0" err="1"/>
              <a:t>sehingga</a:t>
            </a:r>
            <a:r>
              <a:rPr lang="en-ID" dirty="0"/>
              <a:t> </a:t>
            </a:r>
            <a:r>
              <a:rPr lang="en-ID" dirty="0" err="1"/>
              <a:t>mulai</a:t>
            </a:r>
            <a:r>
              <a:rPr lang="en-ID" dirty="0"/>
              <a:t> </a:t>
            </a:r>
            <a:r>
              <a:rPr lang="en-ID" dirty="0" err="1"/>
              <a:t>muncul</a:t>
            </a:r>
            <a:r>
              <a:rPr lang="en-ID" dirty="0"/>
              <a:t> </a:t>
            </a:r>
            <a:r>
              <a:rPr lang="en-ID" dirty="0" err="1"/>
              <a:t>banyak</a:t>
            </a:r>
            <a:r>
              <a:rPr lang="en-ID" dirty="0"/>
              <a:t> </a:t>
            </a:r>
            <a:r>
              <a:rPr lang="en-ID" dirty="0" err="1"/>
              <a:t>kantor</a:t>
            </a:r>
            <a:r>
              <a:rPr lang="en-ID" dirty="0"/>
              <a:t> </a:t>
            </a:r>
            <a:r>
              <a:rPr lang="en-ID" dirty="0" err="1"/>
              <a:t>akuntan</a:t>
            </a:r>
            <a:r>
              <a:rPr lang="en-ID" dirty="0"/>
              <a:t> </a:t>
            </a:r>
            <a:r>
              <a:rPr lang="en-ID" dirty="0" err="1"/>
              <a:t>besar</a:t>
            </a:r>
            <a:r>
              <a:rPr lang="en-ID" dirty="0"/>
              <a:t> yang </a:t>
            </a:r>
            <a:r>
              <a:rPr lang="en-ID" dirty="0" err="1"/>
              <a:t>memperluas</a:t>
            </a:r>
            <a:r>
              <a:rPr lang="en-ID" dirty="0"/>
              <a:t> </a:t>
            </a:r>
            <a:r>
              <a:rPr lang="en-ID" dirty="0" err="1"/>
              <a:t>layanan</a:t>
            </a:r>
            <a:r>
              <a:rPr lang="en-ID" dirty="0"/>
              <a:t> </a:t>
            </a:r>
            <a:r>
              <a:rPr lang="en-ID" dirty="0" err="1"/>
              <a:t>mereka</a:t>
            </a:r>
            <a:r>
              <a:rPr lang="en-ID" dirty="0"/>
              <a:t> di </a:t>
            </a:r>
            <a:r>
              <a:rPr lang="en-ID" dirty="0" err="1"/>
              <a:t>luar</a:t>
            </a:r>
            <a:r>
              <a:rPr lang="en-ID" dirty="0"/>
              <a:t> </a:t>
            </a:r>
            <a:r>
              <a:rPr lang="en-ID" dirty="0" err="1"/>
              <a:t>fungsi</a:t>
            </a:r>
            <a:r>
              <a:rPr lang="en-ID" dirty="0"/>
              <a:t> audit </a:t>
            </a:r>
            <a:r>
              <a:rPr lang="en-ID" dirty="0" err="1"/>
              <a:t>tradisional</a:t>
            </a:r>
            <a:r>
              <a:rPr lang="en-ID" dirty="0"/>
              <a:t>.</a:t>
            </a:r>
          </a:p>
          <a:p>
            <a:endParaRPr lang="en-ID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57200"/>
            <a:ext cx="10515600" cy="5719763"/>
          </a:xfrm>
        </p:spPr>
        <p:txBody>
          <a:bodyPr>
            <a:normAutofit/>
          </a:bodyPr>
          <a:lstStyle/>
          <a:p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Di Indonesia,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praktik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akuntansi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sudah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ada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sejak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zaman VOC pada 1642. Pada masa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pendudukan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Jepang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,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pendidikan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akuntansi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diselenggarakan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oleh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Departemen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Keuangan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di Jakarta.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Pesertanya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pada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awalnya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hanya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30 orang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termasuk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Profesor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Soemardjo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dan juga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Profesor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Hadibroto. </a:t>
            </a:r>
          </a:p>
          <a:p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Pada 23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Desember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1957,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Profesor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Soemardjo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merintis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Ikatan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Akuntansi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Indonesia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atau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yang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sering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disebut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sebagai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IAI. Pada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tahun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yang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sama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pemerintah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melakukan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nasionalisasi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terhadap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perusahaan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dari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Belanda.</a:t>
            </a:r>
            <a:br>
              <a:rPr lang="en-ID" dirty="0"/>
            </a:br>
            <a:br>
              <a:rPr lang="en-ID" dirty="0"/>
            </a:br>
            <a:endParaRPr lang="en-ID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Di Indonesia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perkembangan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akuntansi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semakin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pesat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terlebih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ketika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presiden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meresmikan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kegiatan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pasar modal yang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dilaksanakan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pada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tanggal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10 Agustus 1977.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Peranan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akuntansi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dan juga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laporan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keuangan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menjadi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sangat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penting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.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Sebelumnya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, pada Januari 1977, Menteri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Keuangan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membuat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sebuah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surat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keputusan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mengenai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jasa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akuntan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. </a:t>
            </a:r>
          </a:p>
          <a:p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Akuntansi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juga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berkembang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seiring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kemajuan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teknologi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.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Kemajuan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teknologi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sangat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positif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bagi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akuntan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sehingga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dapat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memberikan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saran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bisnis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yang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lebih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tepat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 dan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ter"/>
              </a:rPr>
              <a:t>akurat</a:t>
            </a:r>
            <a:r>
              <a:rPr lang="en-ID" b="0" i="0" dirty="0">
                <a:solidFill>
                  <a:srgbClr val="333333"/>
                </a:solidFill>
                <a:effectLst/>
                <a:latin typeface="Inter"/>
              </a:rPr>
              <a:t>.</a:t>
            </a:r>
            <a:br>
              <a:rPr lang="en-ID" dirty="0"/>
            </a:br>
            <a:br>
              <a:rPr lang="en-ID" dirty="0"/>
            </a:br>
            <a:endParaRPr lang="en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Pengertian</a:t>
            </a:r>
            <a:r>
              <a:rPr lang="en-US" dirty="0"/>
              <a:t> Teori </a:t>
            </a:r>
            <a:r>
              <a:rPr lang="en-US" dirty="0" err="1"/>
              <a:t>Akuntansi</a:t>
            </a:r>
            <a:br>
              <a:rPr lang="en-US" dirty="0"/>
            </a:b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D" dirty="0"/>
              <a:t>Teori </a:t>
            </a:r>
            <a:r>
              <a:rPr lang="en-ID" dirty="0" err="1"/>
              <a:t>akuntansi</a:t>
            </a:r>
            <a:r>
              <a:rPr lang="en-ID" dirty="0"/>
              <a:t> pada </a:t>
            </a:r>
            <a:r>
              <a:rPr lang="en-ID" dirty="0" err="1"/>
              <a:t>dasarnya</a:t>
            </a:r>
            <a:r>
              <a:rPr lang="en-ID" dirty="0"/>
              <a:t> </a:t>
            </a:r>
            <a:r>
              <a:rPr lang="en-ID" dirty="0" err="1"/>
              <a:t>digunakan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kajian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memahami</a:t>
            </a:r>
            <a:r>
              <a:rPr lang="en-ID" dirty="0"/>
              <a:t> </a:t>
            </a:r>
            <a:r>
              <a:rPr lang="en-ID" dirty="0" err="1"/>
              <a:t>pelaporan</a:t>
            </a:r>
            <a:r>
              <a:rPr lang="en-ID" dirty="0"/>
              <a:t> </a:t>
            </a:r>
            <a:r>
              <a:rPr lang="en-ID" dirty="0" err="1"/>
              <a:t>keuangan</a:t>
            </a:r>
            <a:r>
              <a:rPr lang="en-ID" dirty="0"/>
              <a:t> dan </a:t>
            </a:r>
            <a:r>
              <a:rPr lang="en-ID" dirty="0" err="1"/>
              <a:t>bagaimana</a:t>
            </a:r>
            <a:r>
              <a:rPr lang="en-ID" dirty="0"/>
              <a:t> </a:t>
            </a:r>
            <a:r>
              <a:rPr lang="en-ID" dirty="0" err="1"/>
              <a:t>perusahaan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lembaga</a:t>
            </a:r>
            <a:r>
              <a:rPr lang="en-ID" dirty="0"/>
              <a:t> </a:t>
            </a:r>
            <a:r>
              <a:rPr lang="en-ID" dirty="0" err="1"/>
              <a:t>menyampaikan</a:t>
            </a:r>
            <a:r>
              <a:rPr lang="en-ID" dirty="0"/>
              <a:t> </a:t>
            </a:r>
            <a:r>
              <a:rPr lang="en-ID" dirty="0" err="1"/>
              <a:t>laporan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 </a:t>
            </a:r>
            <a:r>
              <a:rPr lang="en-ID" dirty="0" err="1"/>
              <a:t>menggunakan</a:t>
            </a:r>
            <a:r>
              <a:rPr lang="en-ID" dirty="0"/>
              <a:t> </a:t>
            </a:r>
            <a:r>
              <a:rPr lang="en-ID" dirty="0" err="1"/>
              <a:t>cara</a:t>
            </a:r>
            <a:r>
              <a:rPr lang="en-ID" dirty="0"/>
              <a:t> dan strategi </a:t>
            </a:r>
            <a:r>
              <a:rPr lang="en-ID" dirty="0" err="1"/>
              <a:t>tepat</a:t>
            </a:r>
            <a:r>
              <a:rPr lang="en-ID" dirty="0"/>
              <a:t>.</a:t>
            </a:r>
          </a:p>
          <a:p>
            <a:pPr algn="just"/>
            <a:r>
              <a:rPr lang="en-ID" dirty="0" err="1"/>
              <a:t>Semua</a:t>
            </a:r>
            <a:r>
              <a:rPr lang="en-ID" dirty="0"/>
              <a:t> </a:t>
            </a:r>
            <a:r>
              <a:rPr lang="en-ID" dirty="0" err="1"/>
              <a:t>teori</a:t>
            </a:r>
            <a:r>
              <a:rPr lang="en-ID" dirty="0"/>
              <a:t> </a:t>
            </a:r>
            <a:r>
              <a:rPr lang="en-ID" dirty="0" err="1"/>
              <a:t>akuntansi</a:t>
            </a:r>
            <a:r>
              <a:rPr lang="en-ID" dirty="0"/>
              <a:t> </a:t>
            </a:r>
            <a:r>
              <a:rPr lang="en-ID" dirty="0" err="1"/>
              <a:t>terikat</a:t>
            </a:r>
            <a:r>
              <a:rPr lang="en-ID" dirty="0"/>
              <a:t> oleh </a:t>
            </a:r>
            <a:r>
              <a:rPr lang="en-ID" dirty="0" err="1"/>
              <a:t>kerangka</a:t>
            </a:r>
            <a:r>
              <a:rPr lang="en-ID" dirty="0"/>
              <a:t> </a:t>
            </a:r>
            <a:r>
              <a:rPr lang="en-ID" dirty="0" err="1"/>
              <a:t>konseptual</a:t>
            </a:r>
            <a:r>
              <a:rPr lang="en-ID" dirty="0"/>
              <a:t> </a:t>
            </a:r>
            <a:r>
              <a:rPr lang="en-ID" dirty="0" err="1"/>
              <a:t>akuntansi</a:t>
            </a:r>
            <a:r>
              <a:rPr lang="en-ID" dirty="0"/>
              <a:t>. </a:t>
            </a:r>
            <a:r>
              <a:rPr lang="en-ID" dirty="0" err="1"/>
              <a:t>Kerangka</a:t>
            </a:r>
            <a:r>
              <a:rPr lang="en-ID" dirty="0"/>
              <a:t> </a:t>
            </a:r>
            <a:r>
              <a:rPr lang="en-ID" dirty="0" err="1"/>
              <a:t>kerja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disediakan</a:t>
            </a:r>
            <a:r>
              <a:rPr lang="en-ID" dirty="0"/>
              <a:t> oleh Financial Accounting Standards Board (FASB), </a:t>
            </a:r>
            <a:r>
              <a:rPr lang="en-ID" dirty="0" err="1"/>
              <a:t>sebuah</a:t>
            </a:r>
            <a:r>
              <a:rPr lang="en-ID" dirty="0"/>
              <a:t> </a:t>
            </a:r>
            <a:r>
              <a:rPr lang="en-ID" dirty="0" err="1"/>
              <a:t>entitas</a:t>
            </a:r>
            <a:r>
              <a:rPr lang="en-ID" dirty="0"/>
              <a:t> </a:t>
            </a:r>
            <a:r>
              <a:rPr lang="en-ID" dirty="0" err="1"/>
              <a:t>independen</a:t>
            </a:r>
            <a:r>
              <a:rPr lang="en-ID" dirty="0"/>
              <a:t> yang </a:t>
            </a:r>
            <a:r>
              <a:rPr lang="en-ID" dirty="0" err="1"/>
              <a:t>bekerja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menguraikan</a:t>
            </a:r>
            <a:r>
              <a:rPr lang="en-ID" dirty="0"/>
              <a:t> dan </a:t>
            </a:r>
            <a:r>
              <a:rPr lang="en-ID" dirty="0" err="1"/>
              <a:t>menetapkan</a:t>
            </a:r>
            <a:r>
              <a:rPr lang="en-ID" dirty="0"/>
              <a:t> </a:t>
            </a:r>
            <a:r>
              <a:rPr lang="en-ID" dirty="0" err="1"/>
              <a:t>tujuan</a:t>
            </a:r>
            <a:r>
              <a:rPr lang="en-ID" dirty="0"/>
              <a:t> </a:t>
            </a:r>
            <a:r>
              <a:rPr lang="en-ID" dirty="0" err="1"/>
              <a:t>utama</a:t>
            </a:r>
            <a:r>
              <a:rPr lang="en-ID" dirty="0"/>
              <a:t> </a:t>
            </a:r>
            <a:r>
              <a:rPr lang="en-ID" dirty="0" err="1"/>
              <a:t>pelaporan</a:t>
            </a:r>
            <a:r>
              <a:rPr lang="en-ID" dirty="0"/>
              <a:t> </a:t>
            </a:r>
            <a:r>
              <a:rPr lang="en-ID" dirty="0" err="1"/>
              <a:t>keuangan</a:t>
            </a:r>
            <a:r>
              <a:rPr lang="en-ID" dirty="0"/>
              <a:t> oleh </a:t>
            </a:r>
            <a:r>
              <a:rPr lang="en-ID" dirty="0" err="1"/>
              <a:t>bisnis</a:t>
            </a:r>
            <a:r>
              <a:rPr lang="en-ID" dirty="0"/>
              <a:t>, </a:t>
            </a:r>
            <a:r>
              <a:rPr lang="en-ID" dirty="0" err="1"/>
              <a:t>baik</a:t>
            </a:r>
            <a:r>
              <a:rPr lang="en-ID" dirty="0"/>
              <a:t> </a:t>
            </a:r>
            <a:r>
              <a:rPr lang="en-ID" dirty="0" err="1"/>
              <a:t>publik</a:t>
            </a:r>
            <a:r>
              <a:rPr lang="en-ID" dirty="0"/>
              <a:t> </a:t>
            </a:r>
            <a:r>
              <a:rPr lang="en-ID" dirty="0" err="1"/>
              <a:t>maupun</a:t>
            </a:r>
            <a:r>
              <a:rPr lang="en-ID" dirty="0"/>
              <a:t> </a:t>
            </a:r>
            <a:r>
              <a:rPr lang="en-ID" dirty="0" err="1"/>
              <a:t>swasta</a:t>
            </a:r>
            <a:r>
              <a:rPr lang="en-ID" dirty="0"/>
              <a:t>.</a:t>
            </a:r>
          </a:p>
          <a:p>
            <a:pPr algn="just"/>
            <a:endParaRPr lang="en-ID" dirty="0"/>
          </a:p>
          <a:p>
            <a:endParaRPr lang="en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D" dirty="0"/>
              <a:t>Teori </a:t>
            </a:r>
            <a:r>
              <a:rPr lang="en-ID" dirty="0" err="1"/>
              <a:t>akuntansi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dianggap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alasan</a:t>
            </a:r>
            <a:r>
              <a:rPr lang="en-ID" dirty="0"/>
              <a:t> </a:t>
            </a:r>
            <a:r>
              <a:rPr lang="en-ID" dirty="0" err="1"/>
              <a:t>logis</a:t>
            </a:r>
            <a:r>
              <a:rPr lang="en-ID" dirty="0"/>
              <a:t> yang </a:t>
            </a:r>
            <a:r>
              <a:rPr lang="en-ID" dirty="0" err="1"/>
              <a:t>membantu</a:t>
            </a:r>
            <a:r>
              <a:rPr lang="en-ID" dirty="0"/>
              <a:t> </a:t>
            </a:r>
            <a:r>
              <a:rPr lang="en-ID" dirty="0" err="1"/>
              <a:t>mengevaluasi</a:t>
            </a:r>
            <a:r>
              <a:rPr lang="en-ID" dirty="0"/>
              <a:t> dan </a:t>
            </a:r>
            <a:r>
              <a:rPr lang="en-ID" dirty="0" err="1"/>
              <a:t>memandu</a:t>
            </a:r>
            <a:r>
              <a:rPr lang="en-ID" dirty="0"/>
              <a:t> </a:t>
            </a:r>
            <a:r>
              <a:rPr lang="en-ID" dirty="0" err="1"/>
              <a:t>praktik</a:t>
            </a:r>
            <a:r>
              <a:rPr lang="en-ID" dirty="0"/>
              <a:t> </a:t>
            </a:r>
            <a:r>
              <a:rPr lang="en-ID" dirty="0" err="1"/>
              <a:t>akuntansi</a:t>
            </a:r>
            <a:r>
              <a:rPr lang="en-ID" dirty="0"/>
              <a:t>. Teori </a:t>
            </a:r>
            <a:r>
              <a:rPr lang="en-ID" dirty="0" err="1"/>
              <a:t>akuntansi</a:t>
            </a:r>
            <a:r>
              <a:rPr lang="en-ID" dirty="0"/>
              <a:t> </a:t>
            </a:r>
            <a:r>
              <a:rPr lang="en-ID" dirty="0" err="1"/>
              <a:t>selalu</a:t>
            </a:r>
            <a:r>
              <a:rPr lang="en-ID" dirty="0"/>
              <a:t> </a:t>
            </a:r>
            <a:r>
              <a:rPr lang="en-ID" dirty="0" err="1"/>
              <a:t>berkembang</a:t>
            </a:r>
            <a:r>
              <a:rPr lang="en-ID" dirty="0"/>
              <a:t> </a:t>
            </a:r>
            <a:r>
              <a:rPr lang="en-ID" dirty="0" err="1"/>
              <a:t>seiring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berkembangnya</a:t>
            </a:r>
            <a:r>
              <a:rPr lang="en-ID" dirty="0"/>
              <a:t> </a:t>
            </a:r>
            <a:r>
              <a:rPr lang="en-ID" dirty="0" err="1"/>
              <a:t>standar</a:t>
            </a:r>
            <a:r>
              <a:rPr lang="en-ID" dirty="0"/>
              <a:t> </a:t>
            </a:r>
            <a:r>
              <a:rPr lang="en-ID" dirty="0" err="1"/>
              <a:t>regulasi</a:t>
            </a:r>
            <a:r>
              <a:rPr lang="en-ID" dirty="0"/>
              <a:t>, juga </a:t>
            </a:r>
            <a:r>
              <a:rPr lang="en-ID" dirty="0" err="1"/>
              <a:t>membantu</a:t>
            </a:r>
            <a:r>
              <a:rPr lang="en-ID" dirty="0"/>
              <a:t> </a:t>
            </a:r>
            <a:r>
              <a:rPr lang="en-ID" dirty="0" err="1"/>
              <a:t>mengembangkan</a:t>
            </a:r>
            <a:r>
              <a:rPr lang="en-ID" dirty="0"/>
              <a:t> </a:t>
            </a:r>
            <a:r>
              <a:rPr lang="en-ID" dirty="0" err="1"/>
              <a:t>praktik</a:t>
            </a:r>
            <a:r>
              <a:rPr lang="en-ID" dirty="0"/>
              <a:t> dan </a:t>
            </a:r>
            <a:r>
              <a:rPr lang="en-ID" dirty="0" err="1"/>
              <a:t>prosedur</a:t>
            </a:r>
            <a:r>
              <a:rPr lang="en-ID" dirty="0"/>
              <a:t> </a:t>
            </a:r>
            <a:r>
              <a:rPr lang="en-ID" dirty="0" err="1"/>
              <a:t>akuntansi</a:t>
            </a:r>
            <a:r>
              <a:rPr lang="en-ID" dirty="0"/>
              <a:t> </a:t>
            </a:r>
            <a:r>
              <a:rPr lang="en-ID" dirty="0" err="1"/>
              <a:t>baru</a:t>
            </a:r>
            <a:r>
              <a:rPr lang="en-ID" dirty="0"/>
              <a:t>.</a:t>
            </a:r>
          </a:p>
          <a:p>
            <a:endParaRPr lang="en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Jenis Teori </a:t>
            </a:r>
            <a:r>
              <a:rPr lang="en-US" dirty="0" err="1"/>
              <a:t>Akuntansi</a:t>
            </a:r>
            <a:br>
              <a:rPr lang="en-US" dirty="0"/>
            </a:b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D" dirty="0"/>
              <a:t>1. Teori </a:t>
            </a:r>
            <a:r>
              <a:rPr lang="en-ID" dirty="0" err="1"/>
              <a:t>positif</a:t>
            </a:r>
            <a:r>
              <a:rPr lang="en-ID" dirty="0"/>
              <a:t> </a:t>
            </a:r>
            <a:r>
              <a:rPr lang="en-ID" dirty="0" err="1"/>
              <a:t>akuntansi</a:t>
            </a:r>
            <a:r>
              <a:rPr lang="en-ID" dirty="0"/>
              <a:t>. Teori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menjelaskan</a:t>
            </a:r>
            <a:r>
              <a:rPr lang="en-ID" dirty="0"/>
              <a:t> </a:t>
            </a:r>
            <a:r>
              <a:rPr lang="en-ID" dirty="0" err="1"/>
              <a:t>fenomena</a:t>
            </a:r>
            <a:r>
              <a:rPr lang="en-ID" dirty="0"/>
              <a:t> </a:t>
            </a:r>
            <a:r>
              <a:rPr lang="en-ID" dirty="0" err="1"/>
              <a:t>akuntansi</a:t>
            </a:r>
            <a:r>
              <a:rPr lang="en-ID" dirty="0"/>
              <a:t> </a:t>
            </a:r>
            <a:r>
              <a:rPr lang="en-ID" dirty="0" err="1"/>
              <a:t>atas</a:t>
            </a:r>
            <a:r>
              <a:rPr lang="en-ID" dirty="0"/>
              <a:t> </a:t>
            </a:r>
            <a:r>
              <a:rPr lang="en-ID" dirty="0" err="1"/>
              <a:t>dasar</a:t>
            </a:r>
            <a:r>
              <a:rPr lang="en-ID" dirty="0"/>
              <a:t> </a:t>
            </a:r>
            <a:r>
              <a:rPr lang="en-ID" dirty="0" err="1"/>
              <a:t>pengamatan</a:t>
            </a:r>
            <a:r>
              <a:rPr lang="en-ID" dirty="0"/>
              <a:t> </a:t>
            </a:r>
            <a:r>
              <a:rPr lang="en-ID" dirty="0" err="1"/>
              <a:t>empiris</a:t>
            </a:r>
            <a:r>
              <a:rPr lang="en-ID" dirty="0"/>
              <a:t> pada </a:t>
            </a:r>
            <a:r>
              <a:rPr lang="en-ID" dirty="0" err="1"/>
              <a:t>setiap</a:t>
            </a:r>
            <a:r>
              <a:rPr lang="en-ID" dirty="0"/>
              <a:t> </a:t>
            </a:r>
            <a:r>
              <a:rPr lang="en-ID" dirty="0" err="1"/>
              <a:t>aktivitas</a:t>
            </a:r>
            <a:r>
              <a:rPr lang="en-ID" dirty="0"/>
              <a:t> </a:t>
            </a:r>
            <a:r>
              <a:rPr lang="en-ID" dirty="0" err="1"/>
              <a:t>keuangan</a:t>
            </a:r>
            <a:r>
              <a:rPr lang="en-ID" dirty="0"/>
              <a:t> di </a:t>
            </a:r>
            <a:r>
              <a:rPr lang="en-ID" dirty="0" err="1"/>
              <a:t>perusahaan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lembaga</a:t>
            </a:r>
            <a:r>
              <a:rPr lang="en-ID" dirty="0"/>
              <a:t>. Dalam </a:t>
            </a:r>
            <a:r>
              <a:rPr lang="en-ID" dirty="0" err="1"/>
              <a:t>praktiknya</a:t>
            </a:r>
            <a:r>
              <a:rPr lang="en-ID" dirty="0"/>
              <a:t>, </a:t>
            </a:r>
            <a:r>
              <a:rPr lang="en-ID" dirty="0" err="1"/>
              <a:t>teori</a:t>
            </a:r>
            <a:r>
              <a:rPr lang="en-ID" dirty="0"/>
              <a:t> </a:t>
            </a:r>
            <a:r>
              <a:rPr lang="en-ID" dirty="0" err="1"/>
              <a:t>jenis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berusaha</a:t>
            </a:r>
            <a:r>
              <a:rPr lang="en-ID" dirty="0"/>
              <a:t> </a:t>
            </a:r>
            <a:r>
              <a:rPr lang="en-ID" dirty="0" err="1"/>
              <a:t>mencari</a:t>
            </a:r>
            <a:r>
              <a:rPr lang="en-ID" dirty="0"/>
              <a:t> </a:t>
            </a:r>
            <a:r>
              <a:rPr lang="en-ID" dirty="0" err="1"/>
              <a:t>hal-hal</a:t>
            </a:r>
            <a:r>
              <a:rPr lang="en-ID" dirty="0"/>
              <a:t> yang </a:t>
            </a:r>
            <a:r>
              <a:rPr lang="en-ID" dirty="0" err="1"/>
              <a:t>baik</a:t>
            </a:r>
            <a:r>
              <a:rPr lang="en-ID" dirty="0"/>
              <a:t> dan </a:t>
            </a:r>
            <a:r>
              <a:rPr lang="en-ID" dirty="0" err="1"/>
              <a:t>tepat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menghasilkan</a:t>
            </a:r>
            <a:r>
              <a:rPr lang="en-ID" dirty="0"/>
              <a:t> </a:t>
            </a:r>
            <a:r>
              <a:rPr lang="en-ID" dirty="0" err="1"/>
              <a:t>keuntungan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kebaikan</a:t>
            </a:r>
            <a:r>
              <a:rPr lang="en-ID" dirty="0"/>
              <a:t> </a:t>
            </a:r>
            <a:r>
              <a:rPr lang="en-ID" dirty="0" err="1"/>
              <a:t>semaksimal</a:t>
            </a:r>
            <a:r>
              <a:rPr lang="en-ID" dirty="0"/>
              <a:t> </a:t>
            </a:r>
            <a:r>
              <a:rPr lang="en-ID" dirty="0" err="1"/>
              <a:t>mungkin</a:t>
            </a:r>
            <a:r>
              <a:rPr lang="en-ID" dirty="0"/>
              <a:t>. </a:t>
            </a:r>
          </a:p>
          <a:p>
            <a:pPr algn="just"/>
            <a:r>
              <a:rPr lang="en-ID" dirty="0"/>
              <a:t>2. Teori </a:t>
            </a:r>
            <a:r>
              <a:rPr lang="en-ID" dirty="0" err="1"/>
              <a:t>normatif</a:t>
            </a:r>
            <a:r>
              <a:rPr lang="en-ID" dirty="0"/>
              <a:t> </a:t>
            </a:r>
            <a:r>
              <a:rPr lang="en-ID" dirty="0" err="1"/>
              <a:t>akuntansi</a:t>
            </a:r>
            <a:r>
              <a:rPr lang="en-ID" dirty="0"/>
              <a:t>. Teori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menjelaskan</a:t>
            </a:r>
            <a:r>
              <a:rPr lang="en-ID" dirty="0"/>
              <a:t> </a:t>
            </a:r>
            <a:r>
              <a:rPr lang="en-ID" dirty="0" err="1"/>
              <a:t>fenomena</a:t>
            </a:r>
            <a:r>
              <a:rPr lang="en-ID" dirty="0"/>
              <a:t> </a:t>
            </a:r>
            <a:r>
              <a:rPr lang="en-ID" dirty="0" err="1"/>
              <a:t>akuntansi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menjustifikasi</a:t>
            </a:r>
            <a:r>
              <a:rPr lang="en-ID" dirty="0"/>
              <a:t> dan </a:t>
            </a:r>
            <a:r>
              <a:rPr lang="en-ID" dirty="0" err="1"/>
              <a:t>membenarkan</a:t>
            </a:r>
            <a:r>
              <a:rPr lang="en-ID" dirty="0"/>
              <a:t> </a:t>
            </a:r>
            <a:r>
              <a:rPr lang="en-ID" dirty="0" err="1"/>
              <a:t>standar</a:t>
            </a:r>
            <a:r>
              <a:rPr lang="en-ID" dirty="0"/>
              <a:t> </a:t>
            </a:r>
            <a:r>
              <a:rPr lang="en-ID" dirty="0" err="1"/>
              <a:t>akuntansi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tujuan</a:t>
            </a:r>
            <a:r>
              <a:rPr lang="en-ID" dirty="0"/>
              <a:t> yang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dicapai</a:t>
            </a:r>
            <a:r>
              <a:rPr lang="en-ID" dirty="0"/>
              <a:t> </a:t>
            </a:r>
            <a:r>
              <a:rPr lang="en-ID" dirty="0" err="1"/>
              <a:t>atas</a:t>
            </a:r>
            <a:r>
              <a:rPr lang="en-ID" dirty="0"/>
              <a:t> </a:t>
            </a:r>
            <a:r>
              <a:rPr lang="en-ID" dirty="0" err="1"/>
              <a:t>kehadiran</a:t>
            </a:r>
            <a:r>
              <a:rPr lang="en-ID" dirty="0"/>
              <a:t> dan </a:t>
            </a:r>
            <a:r>
              <a:rPr lang="en-ID" dirty="0" err="1"/>
              <a:t>pembentukannya</a:t>
            </a:r>
            <a:r>
              <a:rPr lang="en-ID" dirty="0"/>
              <a:t>.</a:t>
            </a:r>
          </a:p>
          <a:p>
            <a:endParaRPr lang="en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D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Dalam </a:t>
            </a:r>
            <a:r>
              <a:rPr lang="en-ID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tataran</a:t>
            </a:r>
            <a:r>
              <a:rPr lang="en-ID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ID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semiotika</a:t>
            </a:r>
            <a:r>
              <a:rPr lang="en-ID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ID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mengkaji</a:t>
            </a:r>
            <a:r>
              <a:rPr lang="en-ID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ID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teori</a:t>
            </a:r>
            <a:r>
              <a:rPr lang="en-ID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ID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umum</a:t>
            </a:r>
            <a:r>
              <a:rPr lang="en-ID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ID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tentang</a:t>
            </a:r>
            <a:r>
              <a:rPr lang="en-ID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ID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tanda-tanda</a:t>
            </a:r>
            <a:r>
              <a:rPr lang="en-ID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dan </a:t>
            </a:r>
            <a:r>
              <a:rPr lang="en-ID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simbol-simbol</a:t>
            </a:r>
            <a:r>
              <a:rPr lang="en-ID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ID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dalam</a:t>
            </a:r>
            <a:r>
              <a:rPr lang="en-ID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ID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bidang</a:t>
            </a:r>
            <a:r>
              <a:rPr lang="en-ID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ID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linguistik</a:t>
            </a:r>
            <a:r>
              <a:rPr lang="en-ID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ID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teori</a:t>
            </a:r>
            <a:r>
              <a:rPr lang="en-ID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ID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akuntansi</a:t>
            </a:r>
            <a:r>
              <a:rPr lang="en-ID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ID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dibedakan</a:t>
            </a:r>
            <a:r>
              <a:rPr lang="en-ID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ID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menjadi</a:t>
            </a:r>
            <a:r>
              <a:rPr lang="en-ID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br>
              <a:rPr lang="en-ID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ID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ID" dirty="0"/>
              <a:t>Teori </a:t>
            </a:r>
            <a:r>
              <a:rPr lang="en-ID" dirty="0" err="1"/>
              <a:t>sintaktik</a:t>
            </a:r>
            <a:r>
              <a:rPr lang="en-ID" dirty="0"/>
              <a:t>, </a:t>
            </a: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teori</a:t>
            </a:r>
            <a:r>
              <a:rPr lang="en-ID" dirty="0"/>
              <a:t> yang </a:t>
            </a:r>
            <a:r>
              <a:rPr lang="en-ID" dirty="0" err="1"/>
              <a:t>membahas</a:t>
            </a:r>
            <a:r>
              <a:rPr lang="en-ID" dirty="0"/>
              <a:t> </a:t>
            </a:r>
            <a:r>
              <a:rPr lang="en-ID" dirty="0" err="1"/>
              <a:t>tentang</a:t>
            </a:r>
            <a:r>
              <a:rPr lang="en-ID" dirty="0"/>
              <a:t> </a:t>
            </a:r>
            <a:r>
              <a:rPr lang="en-ID" dirty="0" err="1"/>
              <a:t>pelaporan</a:t>
            </a:r>
            <a:r>
              <a:rPr lang="en-ID" dirty="0"/>
              <a:t> </a:t>
            </a:r>
            <a:r>
              <a:rPr lang="en-ID" dirty="0" err="1"/>
              <a:t>keuangan</a:t>
            </a:r>
            <a:r>
              <a:rPr lang="en-ID" dirty="0"/>
              <a:t> dan </a:t>
            </a:r>
            <a:r>
              <a:rPr lang="en-ID" dirty="0" err="1"/>
              <a:t>memberi</a:t>
            </a:r>
            <a:r>
              <a:rPr lang="en-ID" dirty="0"/>
              <a:t> </a:t>
            </a:r>
            <a:r>
              <a:rPr lang="en-ID" dirty="0" err="1"/>
              <a:t>penalaran</a:t>
            </a:r>
            <a:r>
              <a:rPr lang="en-ID" dirty="0"/>
              <a:t> </a:t>
            </a:r>
            <a:r>
              <a:rPr lang="en-ID" dirty="0" err="1"/>
              <a:t>tentang</a:t>
            </a:r>
            <a:r>
              <a:rPr lang="en-ID" dirty="0"/>
              <a:t> </a:t>
            </a:r>
            <a:r>
              <a:rPr lang="en-ID" dirty="0" err="1"/>
              <a:t>mengapa</a:t>
            </a:r>
            <a:r>
              <a:rPr lang="en-ID" dirty="0"/>
              <a:t> data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en-ID" dirty="0"/>
              <a:t> </a:t>
            </a:r>
            <a:r>
              <a:rPr lang="en-ID" dirty="0" err="1"/>
              <a:t>bisa</a:t>
            </a:r>
            <a:r>
              <a:rPr lang="en-ID" dirty="0"/>
              <a:t> </a:t>
            </a:r>
            <a:r>
              <a:rPr lang="en-ID" dirty="0" err="1"/>
              <a:t>disajikan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cara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. </a:t>
            </a:r>
          </a:p>
          <a:p>
            <a:pPr algn="just"/>
            <a:r>
              <a:rPr lang="en-ID" dirty="0"/>
              <a:t>Teori </a:t>
            </a:r>
            <a:r>
              <a:rPr lang="en-ID" dirty="0" err="1"/>
              <a:t>semantik</a:t>
            </a:r>
            <a:r>
              <a:rPr lang="en-ID" dirty="0"/>
              <a:t>, </a:t>
            </a: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teori</a:t>
            </a:r>
            <a:r>
              <a:rPr lang="en-ID" dirty="0"/>
              <a:t> yang </a:t>
            </a:r>
            <a:r>
              <a:rPr lang="en-ID" dirty="0" err="1"/>
              <a:t>menjelaskan</a:t>
            </a:r>
            <a:r>
              <a:rPr lang="en-ID" dirty="0"/>
              <a:t> </a:t>
            </a:r>
            <a:r>
              <a:rPr lang="en-ID" dirty="0" err="1"/>
              <a:t>tentang</a:t>
            </a:r>
            <a:r>
              <a:rPr lang="en-ID" dirty="0"/>
              <a:t> </a:t>
            </a:r>
            <a:r>
              <a:rPr lang="en-ID" dirty="0" err="1"/>
              <a:t>perhatian</a:t>
            </a:r>
            <a:r>
              <a:rPr lang="en-ID" dirty="0"/>
              <a:t> pada </a:t>
            </a:r>
            <a:r>
              <a:rPr lang="en-ID" dirty="0" err="1"/>
              <a:t>masalah-masalah</a:t>
            </a:r>
            <a:r>
              <a:rPr lang="en-ID" dirty="0"/>
              <a:t> </a:t>
            </a:r>
            <a:r>
              <a:rPr lang="en-ID" dirty="0" err="1"/>
              <a:t>tanda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simbol</a:t>
            </a:r>
            <a:r>
              <a:rPr lang="en-ID" dirty="0"/>
              <a:t> yang </a:t>
            </a:r>
            <a:r>
              <a:rPr lang="en-ID" dirty="0" err="1"/>
              <a:t>digunakan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bentuk</a:t>
            </a:r>
            <a:r>
              <a:rPr lang="en-ID" dirty="0"/>
              <a:t> </a:t>
            </a:r>
            <a:r>
              <a:rPr lang="en-ID" dirty="0" err="1"/>
              <a:t>pengukuran</a:t>
            </a:r>
            <a:r>
              <a:rPr lang="en-ID" dirty="0"/>
              <a:t> dan </a:t>
            </a:r>
            <a:r>
              <a:rPr lang="en-ID" dirty="0" err="1"/>
              <a:t>penyajian</a:t>
            </a:r>
            <a:r>
              <a:rPr lang="en-ID" dirty="0"/>
              <a:t> </a:t>
            </a:r>
            <a:r>
              <a:rPr lang="en-ID" dirty="0" err="1"/>
              <a:t>kegiatan</a:t>
            </a:r>
            <a:r>
              <a:rPr lang="en-ID" dirty="0"/>
              <a:t> </a:t>
            </a:r>
            <a:r>
              <a:rPr lang="en-ID" dirty="0" err="1"/>
              <a:t>operasi</a:t>
            </a:r>
            <a:r>
              <a:rPr lang="en-ID" dirty="0"/>
              <a:t> dan </a:t>
            </a:r>
            <a:r>
              <a:rPr lang="en-ID" dirty="0" err="1"/>
              <a:t>objek</a:t>
            </a:r>
            <a:r>
              <a:rPr lang="en-ID" dirty="0"/>
              <a:t> </a:t>
            </a:r>
            <a:r>
              <a:rPr lang="en-ID" dirty="0" err="1"/>
              <a:t>fisik</a:t>
            </a:r>
            <a:r>
              <a:rPr lang="en-ID" dirty="0"/>
              <a:t> pada </a:t>
            </a:r>
            <a:r>
              <a:rPr lang="en-ID" dirty="0" err="1"/>
              <a:t>perusahaan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bentuk</a:t>
            </a:r>
            <a:r>
              <a:rPr lang="en-ID" dirty="0"/>
              <a:t> </a:t>
            </a:r>
            <a:r>
              <a:rPr lang="en-ID" dirty="0" err="1"/>
              <a:t>laporan</a:t>
            </a:r>
            <a:r>
              <a:rPr lang="en-ID" dirty="0"/>
              <a:t> </a:t>
            </a:r>
            <a:r>
              <a:rPr lang="en-ID" dirty="0" err="1"/>
              <a:t>keuangan</a:t>
            </a:r>
            <a:r>
              <a:rPr lang="en-ID" dirty="0"/>
              <a:t>. </a:t>
            </a:r>
          </a:p>
          <a:p>
            <a:pPr algn="just"/>
            <a:r>
              <a:rPr lang="en-ID" dirty="0"/>
              <a:t>Teori </a:t>
            </a:r>
            <a:r>
              <a:rPr lang="en-ID" dirty="0" err="1"/>
              <a:t>pragmatik</a:t>
            </a:r>
            <a:r>
              <a:rPr lang="en-ID" dirty="0"/>
              <a:t>, </a:t>
            </a: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teori</a:t>
            </a:r>
            <a:r>
              <a:rPr lang="en-ID" dirty="0"/>
              <a:t> yang </a:t>
            </a:r>
            <a:r>
              <a:rPr lang="en-ID" dirty="0" err="1"/>
              <a:t>membahas</a:t>
            </a:r>
            <a:r>
              <a:rPr lang="en-ID" dirty="0"/>
              <a:t> </a:t>
            </a:r>
            <a:r>
              <a:rPr lang="en-ID" dirty="0" err="1"/>
              <a:t>tentang</a:t>
            </a:r>
            <a:r>
              <a:rPr lang="en-ID" dirty="0"/>
              <a:t> </a:t>
            </a:r>
            <a:r>
              <a:rPr lang="en-ID" dirty="0" err="1"/>
              <a:t>pengaruh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en-ID" dirty="0"/>
              <a:t> </a:t>
            </a:r>
            <a:r>
              <a:rPr lang="en-ID" dirty="0" err="1"/>
              <a:t>terhadap</a:t>
            </a:r>
            <a:r>
              <a:rPr lang="en-ID" dirty="0"/>
              <a:t> </a:t>
            </a:r>
            <a:r>
              <a:rPr lang="en-ID" dirty="0" err="1"/>
              <a:t>perubahan</a:t>
            </a:r>
            <a:r>
              <a:rPr lang="en-ID" dirty="0"/>
              <a:t> </a:t>
            </a:r>
            <a:r>
              <a:rPr lang="en-ID" dirty="0" err="1"/>
              <a:t>perilaku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penggunaan</a:t>
            </a:r>
            <a:r>
              <a:rPr lang="en-ID" dirty="0"/>
              <a:t> </a:t>
            </a:r>
            <a:r>
              <a:rPr lang="en-ID" dirty="0" err="1"/>
              <a:t>laporan</a:t>
            </a:r>
            <a:r>
              <a:rPr lang="en-ID" dirty="0"/>
              <a:t> </a:t>
            </a:r>
            <a:r>
              <a:rPr lang="en-ID" dirty="0" err="1"/>
              <a:t>keuangan</a:t>
            </a:r>
            <a:r>
              <a:rPr lang="en-ID" dirty="0"/>
              <a:t>. Teori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menjelaskan</a:t>
            </a:r>
            <a:r>
              <a:rPr lang="en-ID" dirty="0"/>
              <a:t> </a:t>
            </a:r>
            <a:r>
              <a:rPr lang="en-ID" dirty="0" err="1"/>
              <a:t>bagaimana</a:t>
            </a:r>
            <a:r>
              <a:rPr lang="en-ID" dirty="0"/>
              <a:t> </a:t>
            </a:r>
            <a:r>
              <a:rPr lang="en-ID" dirty="0" err="1"/>
              <a:t>reaksi</a:t>
            </a:r>
            <a:r>
              <a:rPr lang="en-ID" dirty="0"/>
              <a:t> </a:t>
            </a:r>
            <a:r>
              <a:rPr lang="en-ID" dirty="0" err="1"/>
              <a:t>pihak</a:t>
            </a:r>
            <a:r>
              <a:rPr lang="en-ID" dirty="0"/>
              <a:t> yang </a:t>
            </a:r>
            <a:r>
              <a:rPr lang="en-ID" dirty="0" err="1"/>
              <a:t>dituju</a:t>
            </a:r>
            <a:r>
              <a:rPr lang="en-ID" dirty="0"/>
              <a:t> oleh </a:t>
            </a:r>
            <a:r>
              <a:rPr lang="en-ID" dirty="0" err="1"/>
              <a:t>informasi</a:t>
            </a:r>
            <a:r>
              <a:rPr lang="en-ID" dirty="0"/>
              <a:t>- </a:t>
            </a:r>
            <a:r>
              <a:rPr lang="en-ID" dirty="0" err="1"/>
              <a:t>informasi</a:t>
            </a:r>
            <a:r>
              <a:rPr lang="en-ID" dirty="0"/>
              <a:t> </a:t>
            </a:r>
            <a:r>
              <a:rPr lang="en-ID" dirty="0" err="1"/>
              <a:t>akuntansi</a:t>
            </a:r>
            <a:r>
              <a:rPr lang="en-ID" dirty="0"/>
              <a:t> yang </a:t>
            </a:r>
            <a:r>
              <a:rPr lang="en-ID" dirty="0" err="1"/>
              <a:t>digunakan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tepat</a:t>
            </a:r>
            <a:r>
              <a:rPr lang="en-ID" dirty="0"/>
              <a:t>.</a:t>
            </a:r>
          </a:p>
          <a:p>
            <a:endParaRPr lang="en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Tujuan Teori </a:t>
            </a:r>
            <a:r>
              <a:rPr lang="en-ID" dirty="0" err="1"/>
              <a:t>Akuntansi</a:t>
            </a:r>
            <a:br>
              <a:rPr lang="en-ID" dirty="0"/>
            </a:b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dasar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melakukan</a:t>
            </a:r>
            <a:r>
              <a:rPr lang="en-ID" dirty="0"/>
              <a:t> </a:t>
            </a:r>
            <a:r>
              <a:rPr lang="en-ID" dirty="0" err="1"/>
              <a:t>evaluasi</a:t>
            </a:r>
            <a:r>
              <a:rPr lang="en-ID" dirty="0"/>
              <a:t> dan </a:t>
            </a:r>
            <a:r>
              <a:rPr lang="en-ID" dirty="0" err="1"/>
              <a:t>menjelaskan</a:t>
            </a:r>
            <a:r>
              <a:rPr lang="en-ID" dirty="0"/>
              <a:t> </a:t>
            </a:r>
            <a:r>
              <a:rPr lang="en-ID" dirty="0" err="1"/>
              <a:t>prinsip</a:t>
            </a:r>
            <a:r>
              <a:rPr lang="en-ID" dirty="0"/>
              <a:t> </a:t>
            </a:r>
            <a:r>
              <a:rPr lang="en-ID" dirty="0" err="1"/>
              <a:t>akuntansi</a:t>
            </a:r>
            <a:r>
              <a:rPr lang="en-ID" dirty="0"/>
              <a:t>.</a:t>
            </a:r>
          </a:p>
          <a:p>
            <a:pPr algn="just"/>
            <a:r>
              <a:rPr lang="en-ID" dirty="0"/>
              <a:t> Hasil </a:t>
            </a:r>
            <a:r>
              <a:rPr lang="en-ID" dirty="0" err="1"/>
              <a:t>akuntansi</a:t>
            </a:r>
            <a:r>
              <a:rPr lang="en-ID" dirty="0"/>
              <a:t> </a:t>
            </a:r>
            <a:r>
              <a:rPr lang="en-ID" dirty="0" err="1"/>
              <a:t>bisa</a:t>
            </a:r>
            <a:r>
              <a:rPr lang="en-ID" dirty="0"/>
              <a:t> </a:t>
            </a:r>
            <a:r>
              <a:rPr lang="en-ID" dirty="0" err="1"/>
              <a:t>menyederhanakan</a:t>
            </a:r>
            <a:r>
              <a:rPr lang="en-ID" dirty="0"/>
              <a:t> </a:t>
            </a:r>
            <a:r>
              <a:rPr lang="en-ID" dirty="0" err="1"/>
              <a:t>sesuatu</a:t>
            </a:r>
            <a:r>
              <a:rPr lang="en-ID" dirty="0"/>
              <a:t> yang </a:t>
            </a:r>
            <a:r>
              <a:rPr lang="en-ID" dirty="0" err="1"/>
              <a:t>kompleks</a:t>
            </a:r>
            <a:r>
              <a:rPr lang="en-ID" dirty="0"/>
              <a:t> dan </a:t>
            </a:r>
            <a:r>
              <a:rPr lang="en-ID" dirty="0" err="1"/>
              <a:t>menyeluruh</a:t>
            </a:r>
            <a:r>
              <a:rPr lang="en-ID" dirty="0"/>
              <a:t>. </a:t>
            </a:r>
          </a:p>
          <a:p>
            <a:pPr algn="just"/>
            <a:r>
              <a:rPr lang="en-ID" dirty="0"/>
              <a:t>Teori </a:t>
            </a:r>
            <a:r>
              <a:rPr lang="en-ID" dirty="0" err="1"/>
              <a:t>akuntansi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memecahkan</a:t>
            </a:r>
            <a:r>
              <a:rPr lang="en-ID" dirty="0"/>
              <a:t> </a:t>
            </a:r>
            <a:r>
              <a:rPr lang="en-ID" dirty="0" err="1"/>
              <a:t>masalah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tepat</a:t>
            </a:r>
            <a:r>
              <a:rPr lang="en-ID" dirty="0"/>
              <a:t>. </a:t>
            </a:r>
          </a:p>
          <a:p>
            <a:pPr algn="just"/>
            <a:r>
              <a:rPr lang="en-ID" dirty="0"/>
              <a:t>Teori </a:t>
            </a:r>
            <a:r>
              <a:rPr lang="en-ID" dirty="0" err="1"/>
              <a:t>akuntansi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memprediksi</a:t>
            </a:r>
            <a:r>
              <a:rPr lang="en-ID" dirty="0"/>
              <a:t> </a:t>
            </a:r>
            <a:r>
              <a:rPr lang="en-ID" dirty="0" err="1"/>
              <a:t>sesuatu</a:t>
            </a:r>
            <a:r>
              <a:rPr lang="en-ID" dirty="0"/>
              <a:t> yang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terjadi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jangka</a:t>
            </a:r>
            <a:r>
              <a:rPr lang="en-ID" dirty="0"/>
              <a:t> </a:t>
            </a:r>
            <a:r>
              <a:rPr lang="en-ID" dirty="0" err="1"/>
              <a:t>waktu</a:t>
            </a:r>
            <a:r>
              <a:rPr lang="en-ID" dirty="0"/>
              <a:t> dan </a:t>
            </a:r>
            <a:r>
              <a:rPr lang="en-ID" dirty="0" err="1"/>
              <a:t>kondisi</a:t>
            </a:r>
            <a:r>
              <a:rPr lang="en-ID" dirty="0"/>
              <a:t> </a:t>
            </a:r>
            <a:r>
              <a:rPr lang="en-ID" dirty="0" err="1"/>
              <a:t>tertentu</a:t>
            </a:r>
            <a:r>
              <a:rPr lang="en-ID" dirty="0"/>
              <a:t>. </a:t>
            </a:r>
          </a:p>
          <a:p>
            <a:pPr algn="just"/>
            <a:r>
              <a:rPr lang="en-ID" dirty="0"/>
              <a:t>Teori </a:t>
            </a:r>
            <a:r>
              <a:rPr lang="en-ID" dirty="0" err="1"/>
              <a:t>akuntansi</a:t>
            </a:r>
            <a:r>
              <a:rPr lang="en-ID" dirty="0"/>
              <a:t> </a:t>
            </a:r>
            <a:r>
              <a:rPr lang="en-ID" dirty="0" err="1"/>
              <a:t>bisa</a:t>
            </a:r>
            <a:r>
              <a:rPr lang="en-ID" dirty="0"/>
              <a:t> </a:t>
            </a:r>
            <a:r>
              <a:rPr lang="en-ID" dirty="0" err="1"/>
              <a:t>membantu</a:t>
            </a:r>
            <a:r>
              <a:rPr lang="en-ID" dirty="0"/>
              <a:t> </a:t>
            </a:r>
            <a:r>
              <a:rPr lang="en-ID" dirty="0" err="1"/>
              <a:t>mengidentifikasi</a:t>
            </a:r>
            <a:r>
              <a:rPr lang="en-ID" dirty="0"/>
              <a:t>, </a:t>
            </a:r>
            <a:r>
              <a:rPr lang="en-ID" dirty="0" err="1"/>
              <a:t>menjelaskan</a:t>
            </a:r>
            <a:r>
              <a:rPr lang="en-ID" dirty="0"/>
              <a:t>, </a:t>
            </a:r>
            <a:r>
              <a:rPr lang="en-ID" dirty="0" err="1"/>
              <a:t>sampai</a:t>
            </a:r>
            <a:r>
              <a:rPr lang="en-ID" dirty="0"/>
              <a:t> </a:t>
            </a:r>
            <a:r>
              <a:rPr lang="en-ID" dirty="0" err="1"/>
              <a:t>menyimpulkan</a:t>
            </a:r>
            <a:r>
              <a:rPr lang="en-ID" dirty="0"/>
              <a:t> </a:t>
            </a:r>
            <a:r>
              <a:rPr lang="en-ID" dirty="0" err="1"/>
              <a:t>bentuk</a:t>
            </a:r>
            <a:r>
              <a:rPr lang="en-ID" dirty="0"/>
              <a:t> </a:t>
            </a:r>
            <a:r>
              <a:rPr lang="en-ID" dirty="0" err="1"/>
              <a:t>fenomena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bidang</a:t>
            </a:r>
            <a:r>
              <a:rPr lang="en-ID" dirty="0"/>
              <a:t> </a:t>
            </a:r>
            <a:r>
              <a:rPr lang="en-ID" dirty="0" err="1"/>
              <a:t>akuntansi</a:t>
            </a:r>
            <a:r>
              <a:rPr lang="en-ID" dirty="0"/>
              <a:t>. </a:t>
            </a:r>
          </a:p>
          <a:p>
            <a:endParaRPr lang="en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Elemen</a:t>
            </a:r>
            <a:r>
              <a:rPr lang="en-US" dirty="0"/>
              <a:t> Teori </a:t>
            </a:r>
            <a:r>
              <a:rPr lang="en-US" dirty="0" err="1"/>
              <a:t>Akuntansi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ID" dirty="0" err="1"/>
              <a:t>Relevansi</a:t>
            </a:r>
            <a:r>
              <a:rPr lang="en-ID" dirty="0"/>
              <a:t>. </a:t>
            </a:r>
            <a:r>
              <a:rPr lang="en-ID" dirty="0" err="1"/>
              <a:t>Elemen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penting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akuntansi</a:t>
            </a:r>
            <a:r>
              <a:rPr lang="en-ID" dirty="0"/>
              <a:t> </a:t>
            </a:r>
            <a:r>
              <a:rPr lang="en-ID" dirty="0" err="1"/>
              <a:t>karena</a:t>
            </a:r>
            <a:r>
              <a:rPr lang="en-ID" dirty="0"/>
              <a:t> </a:t>
            </a:r>
            <a:r>
              <a:rPr lang="en-ID" dirty="0" err="1"/>
              <a:t>setiap</a:t>
            </a:r>
            <a:r>
              <a:rPr lang="en-ID" dirty="0"/>
              <a:t> </a:t>
            </a:r>
            <a:r>
              <a:rPr lang="en-ID" dirty="0" err="1"/>
              <a:t>keterangan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akuntansi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sesuai</a:t>
            </a:r>
            <a:r>
              <a:rPr lang="en-ID" dirty="0"/>
              <a:t> dan </a:t>
            </a:r>
            <a:r>
              <a:rPr lang="en-ID" dirty="0" err="1"/>
              <a:t>relevan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seluruh</a:t>
            </a:r>
            <a:r>
              <a:rPr lang="en-ID" dirty="0"/>
              <a:t> </a:t>
            </a:r>
            <a:r>
              <a:rPr lang="en-ID" dirty="0" err="1"/>
              <a:t>aspek</a:t>
            </a:r>
            <a:r>
              <a:rPr lang="en-ID" dirty="0"/>
              <a:t> di </a:t>
            </a:r>
            <a:r>
              <a:rPr lang="en-ID" dirty="0" err="1"/>
              <a:t>dalamnya</a:t>
            </a:r>
            <a:r>
              <a:rPr lang="en-ID" dirty="0"/>
              <a:t>. </a:t>
            </a:r>
          </a:p>
          <a:p>
            <a:pPr algn="just"/>
            <a:r>
              <a:rPr lang="en-ID" dirty="0" err="1"/>
              <a:t>Kegunaan</a:t>
            </a:r>
            <a:r>
              <a:rPr lang="en-ID" dirty="0"/>
              <a:t>. </a:t>
            </a:r>
            <a:r>
              <a:rPr lang="en-ID" dirty="0" err="1"/>
              <a:t>Elemen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menjadikan</a:t>
            </a:r>
            <a:r>
              <a:rPr lang="en-ID" dirty="0"/>
              <a:t> </a:t>
            </a:r>
            <a:r>
              <a:rPr lang="en-ID" dirty="0" err="1"/>
              <a:t>akuntansi</a:t>
            </a:r>
            <a:r>
              <a:rPr lang="en-ID" dirty="0"/>
              <a:t> sangat </a:t>
            </a:r>
            <a:r>
              <a:rPr lang="en-ID" dirty="0" err="1"/>
              <a:t>bermanfaat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membuat</a:t>
            </a:r>
            <a:r>
              <a:rPr lang="en-ID" dirty="0"/>
              <a:t> </a:t>
            </a:r>
            <a:r>
              <a:rPr lang="en-ID" dirty="0" err="1"/>
              <a:t>laporan</a:t>
            </a:r>
            <a:r>
              <a:rPr lang="en-ID" dirty="0"/>
              <a:t> </a:t>
            </a:r>
            <a:r>
              <a:rPr lang="en-ID" dirty="0" err="1"/>
              <a:t>keuangan</a:t>
            </a:r>
            <a:r>
              <a:rPr lang="en-ID" dirty="0"/>
              <a:t> yang </a:t>
            </a:r>
            <a:r>
              <a:rPr lang="en-ID" dirty="0" err="1"/>
              <a:t>tepat</a:t>
            </a:r>
            <a:r>
              <a:rPr lang="en-ID" dirty="0"/>
              <a:t> dan </a:t>
            </a:r>
            <a:r>
              <a:rPr lang="en-ID" dirty="0" err="1"/>
              <a:t>kridibel</a:t>
            </a:r>
            <a:r>
              <a:rPr lang="en-ID" dirty="0"/>
              <a:t> </a:t>
            </a:r>
            <a:r>
              <a:rPr lang="en-ID" dirty="0" err="1"/>
              <a:t>sehingga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data yang </a:t>
            </a:r>
            <a:r>
              <a:rPr lang="en-ID" dirty="0" err="1"/>
              <a:t>tepat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mengambil</a:t>
            </a:r>
            <a:r>
              <a:rPr lang="en-ID" dirty="0"/>
              <a:t> </a:t>
            </a:r>
            <a:r>
              <a:rPr lang="en-ID" dirty="0" err="1"/>
              <a:t>keputusan</a:t>
            </a:r>
            <a:r>
              <a:rPr lang="en-ID" dirty="0"/>
              <a:t>. </a:t>
            </a:r>
            <a:r>
              <a:rPr lang="en-ID" dirty="0" err="1"/>
              <a:t>Elemen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juga </a:t>
            </a:r>
            <a:r>
              <a:rPr lang="en-ID" dirty="0" err="1"/>
              <a:t>bisa</a:t>
            </a:r>
            <a:r>
              <a:rPr lang="en-ID" dirty="0"/>
              <a:t> </a:t>
            </a:r>
            <a:r>
              <a:rPr lang="en-ID" dirty="0" err="1"/>
              <a:t>membantu</a:t>
            </a:r>
            <a:r>
              <a:rPr lang="en-ID" dirty="0"/>
              <a:t> </a:t>
            </a:r>
            <a:r>
              <a:rPr lang="en-ID" dirty="0" err="1"/>
              <a:t>perusahaan</a:t>
            </a:r>
            <a:r>
              <a:rPr lang="en-ID" dirty="0"/>
              <a:t>, </a:t>
            </a:r>
            <a:r>
              <a:rPr lang="en-ID" dirty="0" err="1"/>
              <a:t>lembaga</a:t>
            </a:r>
            <a:r>
              <a:rPr lang="en-ID" dirty="0"/>
              <a:t>,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bisnis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menghasilkan</a:t>
            </a:r>
            <a:r>
              <a:rPr lang="en-ID" dirty="0"/>
              <a:t> </a:t>
            </a:r>
            <a:r>
              <a:rPr lang="en-ID" dirty="0" err="1"/>
              <a:t>keputusan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langkah</a:t>
            </a:r>
            <a:r>
              <a:rPr lang="en-ID" dirty="0"/>
              <a:t> dan strategi-strategi </a:t>
            </a:r>
            <a:r>
              <a:rPr lang="en-ID" dirty="0" err="1"/>
              <a:t>potensial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menghasilkan</a:t>
            </a:r>
            <a:r>
              <a:rPr lang="en-ID" dirty="0"/>
              <a:t> </a:t>
            </a:r>
            <a:r>
              <a:rPr lang="en-ID" dirty="0" err="1"/>
              <a:t>keuntungan</a:t>
            </a:r>
            <a:r>
              <a:rPr lang="en-ID" dirty="0"/>
              <a:t> yang </a:t>
            </a:r>
            <a:r>
              <a:rPr lang="en-ID" dirty="0" err="1"/>
              <a:t>maksimal</a:t>
            </a:r>
            <a:r>
              <a:rPr lang="en-ID" dirty="0"/>
              <a:t>. </a:t>
            </a:r>
          </a:p>
          <a:p>
            <a:pPr algn="just"/>
            <a:r>
              <a:rPr lang="en-ID" dirty="0" err="1"/>
              <a:t>Reliabel</a:t>
            </a:r>
            <a:r>
              <a:rPr lang="en-ID" dirty="0"/>
              <a:t>. </a:t>
            </a:r>
            <a:r>
              <a:rPr lang="en-ID" dirty="0" err="1"/>
              <a:t>Elemen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menunjukkan</a:t>
            </a:r>
            <a:r>
              <a:rPr lang="en-ID" dirty="0"/>
              <a:t> </a:t>
            </a:r>
            <a:r>
              <a:rPr lang="en-ID" dirty="0" err="1"/>
              <a:t>bahwa</a:t>
            </a:r>
            <a:r>
              <a:rPr lang="en-ID" dirty="0"/>
              <a:t> </a:t>
            </a:r>
            <a:r>
              <a:rPr lang="en-ID" dirty="0" err="1"/>
              <a:t>akuntansi</a:t>
            </a:r>
            <a:r>
              <a:rPr lang="en-ID" dirty="0"/>
              <a:t> </a:t>
            </a:r>
            <a:r>
              <a:rPr lang="en-ID" dirty="0" err="1"/>
              <a:t>bisa</a:t>
            </a:r>
            <a:r>
              <a:rPr lang="en-ID" dirty="0"/>
              <a:t> </a:t>
            </a:r>
            <a:r>
              <a:rPr lang="en-ID" dirty="0" err="1"/>
              <a:t>mengandalkan</a:t>
            </a:r>
            <a:r>
              <a:rPr lang="en-ID" dirty="0"/>
              <a:t> dan </a:t>
            </a:r>
            <a:r>
              <a:rPr lang="en-ID" dirty="0" err="1"/>
              <a:t>sesuai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standar</a:t>
            </a:r>
            <a:r>
              <a:rPr lang="en-ID" dirty="0"/>
              <a:t> </a:t>
            </a:r>
            <a:r>
              <a:rPr lang="en-ID" dirty="0" err="1"/>
              <a:t>prinsip</a:t>
            </a:r>
            <a:r>
              <a:rPr lang="en-ID" dirty="0"/>
              <a:t> </a:t>
            </a:r>
            <a:r>
              <a:rPr lang="en-ID" dirty="0" err="1"/>
              <a:t>akuntansi</a:t>
            </a:r>
            <a:r>
              <a:rPr lang="en-ID" dirty="0"/>
              <a:t> yang </a:t>
            </a:r>
            <a:r>
              <a:rPr lang="en-ID" dirty="0" err="1"/>
              <a:t>berlaku</a:t>
            </a:r>
            <a:r>
              <a:rPr lang="en-ID" dirty="0"/>
              <a:t> pada </a:t>
            </a:r>
            <a:r>
              <a:rPr lang="en-ID" dirty="0" err="1"/>
              <a:t>umumnya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disebut</a:t>
            </a:r>
            <a:r>
              <a:rPr lang="en-ID" dirty="0"/>
              <a:t> GAAP (generally accepted accounting principles). </a:t>
            </a:r>
          </a:p>
          <a:p>
            <a:pPr algn="just"/>
            <a:r>
              <a:rPr lang="en-ID" dirty="0" err="1"/>
              <a:t>Konsisten</a:t>
            </a:r>
            <a:r>
              <a:rPr lang="en-ID" dirty="0"/>
              <a:t>. </a:t>
            </a:r>
            <a:r>
              <a:rPr lang="en-ID" dirty="0" err="1"/>
              <a:t>Elemen</a:t>
            </a:r>
            <a:r>
              <a:rPr lang="en-ID" dirty="0"/>
              <a:t> </a:t>
            </a:r>
            <a:r>
              <a:rPr lang="en-ID" dirty="0" err="1"/>
              <a:t>akuntansi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penting</a:t>
            </a:r>
            <a:r>
              <a:rPr lang="en-ID" dirty="0"/>
              <a:t> </a:t>
            </a:r>
            <a:r>
              <a:rPr lang="en-ID" dirty="0" err="1"/>
              <a:t>karena</a:t>
            </a:r>
            <a:r>
              <a:rPr lang="en-ID" dirty="0"/>
              <a:t> pada </a:t>
            </a:r>
            <a:r>
              <a:rPr lang="en-ID" dirty="0" err="1"/>
              <a:t>dasarnya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menghasilkan</a:t>
            </a:r>
            <a:r>
              <a:rPr lang="en-ID" dirty="0"/>
              <a:t> </a:t>
            </a:r>
            <a:r>
              <a:rPr lang="en-ID" dirty="0" err="1"/>
              <a:t>akuntansi</a:t>
            </a:r>
            <a:r>
              <a:rPr lang="en-ID" dirty="0"/>
              <a:t> yang </a:t>
            </a:r>
            <a:r>
              <a:rPr lang="en-ID" dirty="0" err="1"/>
              <a:t>tepat</a:t>
            </a:r>
            <a:r>
              <a:rPr lang="en-ID" dirty="0"/>
              <a:t> </a:t>
            </a:r>
            <a:r>
              <a:rPr lang="en-ID" dirty="0" err="1"/>
              <a:t>membutuhkan</a:t>
            </a:r>
            <a:r>
              <a:rPr lang="en-ID" dirty="0"/>
              <a:t> </a:t>
            </a:r>
            <a:r>
              <a:rPr lang="en-ID" dirty="0" err="1"/>
              <a:t>konsistensi</a:t>
            </a:r>
            <a:r>
              <a:rPr lang="en-ID" dirty="0"/>
              <a:t> agar </a:t>
            </a:r>
            <a:r>
              <a:rPr lang="en-ID" dirty="0" err="1"/>
              <a:t>memperoleh</a:t>
            </a:r>
            <a:r>
              <a:rPr lang="en-ID" dirty="0"/>
              <a:t> data dan </a:t>
            </a:r>
            <a:r>
              <a:rPr lang="en-ID" dirty="0" err="1"/>
              <a:t>informasi</a:t>
            </a:r>
            <a:r>
              <a:rPr lang="en-ID" dirty="0"/>
              <a:t> yang </a:t>
            </a:r>
            <a:r>
              <a:rPr lang="en-ID" dirty="0" err="1"/>
              <a:t>lengkap</a:t>
            </a:r>
            <a:r>
              <a:rPr lang="en-ID" dirty="0"/>
              <a:t>.</a:t>
            </a:r>
          </a:p>
          <a:p>
            <a:endParaRPr lang="en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Prinsip</a:t>
            </a:r>
            <a:r>
              <a:rPr lang="en-ID" dirty="0"/>
              <a:t> Dasar </a:t>
            </a:r>
            <a:r>
              <a:rPr lang="en-ID" dirty="0" err="1"/>
              <a:t>Akuntansi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D" dirty="0" err="1"/>
              <a:t>Akuntansi</a:t>
            </a:r>
            <a:r>
              <a:rPr lang="en-ID" dirty="0"/>
              <a:t>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prinsip</a:t>
            </a:r>
            <a:r>
              <a:rPr lang="en-ID" dirty="0"/>
              <a:t> </a:t>
            </a:r>
            <a:r>
              <a:rPr lang="en-ID" dirty="0" err="1"/>
              <a:t>dasar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melaksanakan</a:t>
            </a:r>
            <a:r>
              <a:rPr lang="en-ID" dirty="0"/>
              <a:t> </a:t>
            </a:r>
            <a:r>
              <a:rPr lang="en-ID" dirty="0" err="1"/>
              <a:t>prosedur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cara</a:t>
            </a:r>
            <a:r>
              <a:rPr lang="en-ID" dirty="0"/>
              <a:t> yang </a:t>
            </a:r>
            <a:r>
              <a:rPr lang="en-ID" dirty="0" err="1"/>
              <a:t>sesuai</a:t>
            </a:r>
            <a:r>
              <a:rPr lang="en-ID" dirty="0"/>
              <a:t> dan </a:t>
            </a:r>
            <a:r>
              <a:rPr lang="en-ID" dirty="0" err="1"/>
              <a:t>terorganisasi</a:t>
            </a:r>
            <a:r>
              <a:rPr lang="en-ID" dirty="0"/>
              <a:t>. </a:t>
            </a:r>
            <a:r>
              <a:rPr lang="en-ID" dirty="0" err="1"/>
              <a:t>Berikut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enam</a:t>
            </a:r>
            <a:r>
              <a:rPr lang="en-ID" dirty="0"/>
              <a:t> </a:t>
            </a:r>
            <a:r>
              <a:rPr lang="en-ID" dirty="0" err="1"/>
              <a:t>prinsip</a:t>
            </a:r>
            <a:r>
              <a:rPr lang="en-ID" dirty="0"/>
              <a:t> </a:t>
            </a:r>
            <a:r>
              <a:rPr lang="en-ID" dirty="0" err="1"/>
              <a:t>dasar</a:t>
            </a:r>
            <a:r>
              <a:rPr lang="en-ID" dirty="0"/>
              <a:t> </a:t>
            </a:r>
            <a:r>
              <a:rPr lang="en-ID" dirty="0" err="1"/>
              <a:t>akuntansi</a:t>
            </a:r>
            <a:r>
              <a:rPr lang="en-ID" dirty="0"/>
              <a:t> yang </a:t>
            </a:r>
            <a:r>
              <a:rPr lang="en-ID" dirty="0" err="1"/>
              <a:t>perlu</a:t>
            </a:r>
            <a:r>
              <a:rPr lang="en-ID" dirty="0"/>
              <a:t> </a:t>
            </a:r>
            <a:r>
              <a:rPr lang="en-ID" dirty="0" err="1"/>
              <a:t>diperhatikan</a:t>
            </a:r>
            <a:r>
              <a:rPr lang="en-ID" dirty="0"/>
              <a:t>: </a:t>
            </a:r>
          </a:p>
          <a:p>
            <a:pPr algn="just"/>
            <a:r>
              <a:rPr lang="en-ID" dirty="0"/>
              <a:t>Cost Principle. </a:t>
            </a:r>
            <a:r>
              <a:rPr lang="en-ID" dirty="0" err="1"/>
              <a:t>Berdasarkan</a:t>
            </a:r>
            <a:r>
              <a:rPr lang="en-ID" dirty="0"/>
              <a:t> </a:t>
            </a:r>
            <a:r>
              <a:rPr lang="en-ID" dirty="0" err="1"/>
              <a:t>prinsip</a:t>
            </a:r>
            <a:r>
              <a:rPr lang="en-ID" dirty="0"/>
              <a:t> </a:t>
            </a:r>
            <a:r>
              <a:rPr lang="en-ID" dirty="0" err="1"/>
              <a:t>teori</a:t>
            </a:r>
            <a:r>
              <a:rPr lang="en-ID" dirty="0"/>
              <a:t> </a:t>
            </a:r>
            <a:r>
              <a:rPr lang="en-ID" dirty="0" err="1"/>
              <a:t>akuntansi</a:t>
            </a:r>
            <a:r>
              <a:rPr lang="en-ID" dirty="0"/>
              <a:t>, </a:t>
            </a:r>
            <a:r>
              <a:rPr lang="en-ID" dirty="0" err="1"/>
              <a:t>semua</a:t>
            </a:r>
            <a:r>
              <a:rPr lang="en-ID" dirty="0"/>
              <a:t> </a:t>
            </a:r>
            <a:r>
              <a:rPr lang="en-ID" dirty="0" err="1"/>
              <a:t>aset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bentuk</a:t>
            </a:r>
            <a:r>
              <a:rPr lang="en-ID" dirty="0"/>
              <a:t> </a:t>
            </a:r>
            <a:r>
              <a:rPr lang="en-ID" dirty="0" err="1"/>
              <a:t>apa</a:t>
            </a:r>
            <a:r>
              <a:rPr lang="en-ID" dirty="0"/>
              <a:t> pun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dicatat</a:t>
            </a:r>
            <a:r>
              <a:rPr lang="en-ID" dirty="0"/>
              <a:t> </a:t>
            </a:r>
            <a:r>
              <a:rPr lang="en-ID" dirty="0" err="1"/>
              <a:t>sesegera</a:t>
            </a:r>
            <a:r>
              <a:rPr lang="en-ID" dirty="0"/>
              <a:t> </a:t>
            </a:r>
            <a:r>
              <a:rPr lang="en-ID" dirty="0" err="1"/>
              <a:t>mungkin</a:t>
            </a:r>
            <a:r>
              <a:rPr lang="en-ID" dirty="0"/>
              <a:t> </a:t>
            </a:r>
            <a:r>
              <a:rPr lang="en-ID" dirty="0" err="1"/>
              <a:t>setelah</a:t>
            </a:r>
            <a:r>
              <a:rPr lang="en-ID" dirty="0"/>
              <a:t> </a:t>
            </a:r>
            <a:r>
              <a:rPr lang="en-ID" dirty="0" err="1"/>
              <a:t>didapatkan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dibeli</a:t>
            </a:r>
            <a:r>
              <a:rPr lang="en-ID" dirty="0"/>
              <a:t>. </a:t>
            </a:r>
            <a:r>
              <a:rPr lang="en-ID" dirty="0" err="1"/>
              <a:t>Melakukan</a:t>
            </a:r>
            <a:r>
              <a:rPr lang="en-ID" dirty="0"/>
              <a:t> </a:t>
            </a:r>
            <a:r>
              <a:rPr lang="en-ID" dirty="0" err="1"/>
              <a:t>pencatatan</a:t>
            </a:r>
            <a:r>
              <a:rPr lang="en-ID" dirty="0"/>
              <a:t> </a:t>
            </a:r>
            <a:r>
              <a:rPr lang="en-ID" dirty="0" err="1"/>
              <a:t>atas</a:t>
            </a:r>
            <a:r>
              <a:rPr lang="en-ID" dirty="0"/>
              <a:t> </a:t>
            </a:r>
            <a:r>
              <a:rPr lang="en-ID" dirty="0" err="1"/>
              <a:t>biaya</a:t>
            </a:r>
            <a:r>
              <a:rPr lang="en-ID" dirty="0"/>
              <a:t> </a:t>
            </a:r>
            <a:r>
              <a:rPr lang="en-ID" dirty="0" err="1"/>
              <a:t>pengeluaran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menjaga</a:t>
            </a:r>
            <a:r>
              <a:rPr lang="en-ID" dirty="0"/>
              <a:t> </a:t>
            </a:r>
            <a:r>
              <a:rPr lang="en-ID" dirty="0" err="1"/>
              <a:t>bisnis</a:t>
            </a:r>
            <a:r>
              <a:rPr lang="en-ID" dirty="0"/>
              <a:t> </a:t>
            </a:r>
            <a:r>
              <a:rPr lang="en-ID" dirty="0" err="1"/>
              <a:t>tetap</a:t>
            </a:r>
            <a:r>
              <a:rPr lang="en-ID" dirty="0"/>
              <a:t> </a:t>
            </a:r>
            <a:r>
              <a:rPr lang="en-ID" dirty="0" err="1"/>
              <a:t>teratur</a:t>
            </a:r>
            <a:r>
              <a:rPr lang="en-ID" dirty="0"/>
              <a:t> dan </a:t>
            </a:r>
            <a:r>
              <a:rPr lang="en-ID" dirty="0" err="1"/>
              <a:t>berada</a:t>
            </a:r>
            <a:r>
              <a:rPr lang="en-ID" dirty="0"/>
              <a:t> </a:t>
            </a:r>
            <a:r>
              <a:rPr lang="en-ID" dirty="0" err="1"/>
              <a:t>sesuai</a:t>
            </a:r>
            <a:r>
              <a:rPr lang="en-ID" dirty="0"/>
              <a:t> </a:t>
            </a:r>
            <a:r>
              <a:rPr lang="en-ID" dirty="0" err="1"/>
              <a:t>jalur</a:t>
            </a:r>
            <a:r>
              <a:rPr lang="en-ID" dirty="0"/>
              <a:t>. </a:t>
            </a:r>
          </a:p>
          <a:p>
            <a:pPr algn="just"/>
            <a:r>
              <a:rPr lang="en-ID" dirty="0"/>
              <a:t>Matching Principle. </a:t>
            </a:r>
            <a:r>
              <a:rPr lang="en-ID" dirty="0" err="1"/>
              <a:t>Prinsip</a:t>
            </a:r>
            <a:r>
              <a:rPr lang="en-ID" dirty="0"/>
              <a:t> </a:t>
            </a:r>
            <a:r>
              <a:rPr lang="en-ID" dirty="0" err="1"/>
              <a:t>dasar</a:t>
            </a:r>
            <a:r>
              <a:rPr lang="en-ID" dirty="0"/>
              <a:t> </a:t>
            </a:r>
            <a:r>
              <a:rPr lang="en-ID" dirty="0" err="1"/>
              <a:t>teori</a:t>
            </a:r>
            <a:r>
              <a:rPr lang="en-ID" dirty="0"/>
              <a:t> </a:t>
            </a:r>
            <a:r>
              <a:rPr lang="en-ID" dirty="0" err="1"/>
              <a:t>akuntansi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poin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mencocokan</a:t>
            </a:r>
            <a:r>
              <a:rPr lang="en-ID" dirty="0"/>
              <a:t> </a:t>
            </a:r>
            <a:r>
              <a:rPr lang="en-ID" dirty="0" err="1"/>
              <a:t>pengeluaran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pendapatan</a:t>
            </a:r>
            <a:r>
              <a:rPr lang="en-ID" dirty="0"/>
              <a:t> </a:t>
            </a:r>
            <a:r>
              <a:rPr lang="en-ID" dirty="0" err="1"/>
              <a:t>selengkap</a:t>
            </a:r>
            <a:r>
              <a:rPr lang="en-ID" dirty="0"/>
              <a:t> </a:t>
            </a:r>
            <a:r>
              <a:rPr lang="en-ID" dirty="0" err="1"/>
              <a:t>mungkin</a:t>
            </a:r>
            <a:r>
              <a:rPr lang="en-ID" dirty="0"/>
              <a:t>.</a:t>
            </a:r>
          </a:p>
          <a:p>
            <a:pPr algn="just"/>
            <a:endParaRPr lang="en-ID" dirty="0"/>
          </a:p>
          <a:p>
            <a:endParaRPr lang="en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76943"/>
            <a:ext cx="10515600" cy="5600020"/>
          </a:xfrm>
        </p:spPr>
        <p:txBody>
          <a:bodyPr>
            <a:normAutofit/>
          </a:bodyPr>
          <a:lstStyle/>
          <a:p>
            <a:pPr algn="just"/>
            <a:r>
              <a:rPr lang="en-ID" dirty="0"/>
              <a:t>Materiality Principle. Pada </a:t>
            </a:r>
            <a:r>
              <a:rPr lang="en-ID" dirty="0" err="1"/>
              <a:t>prinsip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, </a:t>
            </a:r>
            <a:r>
              <a:rPr lang="en-ID" dirty="0" err="1"/>
              <a:t>hanya</a:t>
            </a:r>
            <a:r>
              <a:rPr lang="en-ID" dirty="0"/>
              <a:t> </a:t>
            </a:r>
            <a:r>
              <a:rPr lang="en-ID" dirty="0" err="1"/>
              <a:t>transaksi</a:t>
            </a:r>
            <a:r>
              <a:rPr lang="en-ID" dirty="0"/>
              <a:t> </a:t>
            </a:r>
            <a:r>
              <a:rPr lang="en-ID" dirty="0" err="1"/>
              <a:t>keuangan</a:t>
            </a:r>
            <a:r>
              <a:rPr lang="en-ID" dirty="0"/>
              <a:t> yang </a:t>
            </a:r>
            <a:r>
              <a:rPr lang="en-ID" dirty="0" err="1"/>
              <a:t>sudah</a:t>
            </a:r>
            <a:r>
              <a:rPr lang="en-ID" dirty="0"/>
              <a:t> </a:t>
            </a:r>
            <a:r>
              <a:rPr lang="en-ID" dirty="0" err="1"/>
              <a:t>selesai</a:t>
            </a:r>
            <a:r>
              <a:rPr lang="en-ID" dirty="0"/>
              <a:t> </a:t>
            </a:r>
            <a:r>
              <a:rPr lang="en-ID" dirty="0" err="1"/>
              <a:t>dilakukan</a:t>
            </a:r>
            <a:r>
              <a:rPr lang="en-ID" dirty="0"/>
              <a:t> yang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dicatat</a:t>
            </a:r>
            <a:r>
              <a:rPr lang="en-ID" dirty="0"/>
              <a:t>. </a:t>
            </a:r>
            <a:r>
              <a:rPr lang="en-ID" dirty="0" err="1"/>
              <a:t>Sehingga</a:t>
            </a:r>
            <a:r>
              <a:rPr lang="en-ID" dirty="0"/>
              <a:t> </a:t>
            </a:r>
            <a:r>
              <a:rPr lang="en-ID" dirty="0" err="1"/>
              <a:t>pencatatan</a:t>
            </a:r>
            <a:r>
              <a:rPr lang="en-ID" dirty="0"/>
              <a:t> </a:t>
            </a:r>
            <a:r>
              <a:rPr lang="en-ID" dirty="0" err="1"/>
              <a:t>terhadap</a:t>
            </a:r>
            <a:r>
              <a:rPr lang="en-ID" dirty="0"/>
              <a:t> </a:t>
            </a:r>
            <a:r>
              <a:rPr lang="en-ID" dirty="0" err="1"/>
              <a:t>transaksi</a:t>
            </a:r>
            <a:r>
              <a:rPr lang="en-ID" dirty="0"/>
              <a:t> yang </a:t>
            </a:r>
            <a:r>
              <a:rPr lang="en-ID" dirty="0" err="1"/>
              <a:t>belum</a:t>
            </a:r>
            <a:r>
              <a:rPr lang="en-ID" dirty="0"/>
              <a:t> </a:t>
            </a:r>
            <a:r>
              <a:rPr lang="en-ID" dirty="0" err="1"/>
              <a:t>usai</a:t>
            </a:r>
            <a:r>
              <a:rPr lang="en-ID" dirty="0"/>
              <a:t>, </a:t>
            </a:r>
            <a:r>
              <a:rPr lang="en-ID" dirty="0" err="1"/>
              <a:t>perlu</a:t>
            </a:r>
            <a:r>
              <a:rPr lang="en-ID" dirty="0"/>
              <a:t> </a:t>
            </a:r>
            <a:r>
              <a:rPr lang="en-ID" dirty="0" err="1"/>
              <a:t>ditunda</a:t>
            </a:r>
            <a:r>
              <a:rPr lang="en-ID" dirty="0"/>
              <a:t> </a:t>
            </a:r>
            <a:r>
              <a:rPr lang="en-ID" dirty="0" err="1"/>
              <a:t>terlebih</a:t>
            </a:r>
            <a:r>
              <a:rPr lang="en-ID" dirty="0"/>
              <a:t> </a:t>
            </a:r>
            <a:r>
              <a:rPr lang="en-ID" dirty="0" err="1"/>
              <a:t>dahulu</a:t>
            </a:r>
            <a:r>
              <a:rPr lang="en-ID" dirty="0"/>
              <a:t>. </a:t>
            </a:r>
            <a:r>
              <a:rPr lang="en-ID" dirty="0" err="1"/>
              <a:t>Prinsip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juga </a:t>
            </a:r>
            <a:r>
              <a:rPr lang="en-ID" dirty="0" err="1"/>
              <a:t>juga</a:t>
            </a:r>
            <a:r>
              <a:rPr lang="en-ID" dirty="0"/>
              <a:t> </a:t>
            </a:r>
            <a:r>
              <a:rPr lang="en-ID" dirty="0" err="1"/>
              <a:t>menekankan</a:t>
            </a:r>
            <a:r>
              <a:rPr lang="en-ID" dirty="0"/>
              <a:t> pada </a:t>
            </a:r>
            <a:r>
              <a:rPr lang="en-ID" dirty="0" err="1"/>
              <a:t>pengeluaran</a:t>
            </a:r>
            <a:r>
              <a:rPr lang="en-ID" dirty="0"/>
              <a:t> </a:t>
            </a:r>
            <a:r>
              <a:rPr lang="en-ID" dirty="0" err="1"/>
              <a:t>sekecil</a:t>
            </a:r>
            <a:r>
              <a:rPr lang="en-ID" dirty="0"/>
              <a:t> </a:t>
            </a:r>
            <a:r>
              <a:rPr lang="en-ID" dirty="0" err="1"/>
              <a:t>apa</a:t>
            </a:r>
            <a:r>
              <a:rPr lang="en-ID" dirty="0"/>
              <a:t> pun per </a:t>
            </a:r>
            <a:r>
              <a:rPr lang="en-ID" dirty="0" err="1"/>
              <a:t>bulan</a:t>
            </a:r>
            <a:r>
              <a:rPr lang="en-ID" dirty="0"/>
              <a:t>. Jika </a:t>
            </a:r>
            <a:r>
              <a:rPr lang="en-ID" dirty="0" err="1"/>
              <a:t>dihitung</a:t>
            </a:r>
            <a:r>
              <a:rPr lang="en-ID" dirty="0"/>
              <a:t> </a:t>
            </a:r>
            <a:r>
              <a:rPr lang="en-ID" dirty="0" err="1"/>
              <a:t>selama</a:t>
            </a:r>
            <a:r>
              <a:rPr lang="en-ID" dirty="0"/>
              <a:t> </a:t>
            </a:r>
            <a:r>
              <a:rPr lang="en-ID" dirty="0" err="1"/>
              <a:t>satu</a:t>
            </a:r>
            <a:r>
              <a:rPr lang="en-ID" dirty="0"/>
              <a:t> </a:t>
            </a:r>
            <a:r>
              <a:rPr lang="en-ID" dirty="0" err="1"/>
              <a:t>tahun</a:t>
            </a:r>
            <a:r>
              <a:rPr lang="en-ID" dirty="0"/>
              <a:t>, </a:t>
            </a:r>
            <a:r>
              <a:rPr lang="en-ID" dirty="0" err="1"/>
              <a:t>maka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berdampak</a:t>
            </a:r>
            <a:r>
              <a:rPr lang="en-ID" dirty="0"/>
              <a:t> </a:t>
            </a:r>
            <a:r>
              <a:rPr lang="en-ID" dirty="0" err="1"/>
              <a:t>signifikan</a:t>
            </a:r>
            <a:r>
              <a:rPr lang="en-ID" dirty="0"/>
              <a:t> pada </a:t>
            </a:r>
            <a:r>
              <a:rPr lang="en-ID" dirty="0" err="1"/>
              <a:t>anggaran</a:t>
            </a:r>
            <a:r>
              <a:rPr lang="en-ID" dirty="0"/>
              <a:t>, </a:t>
            </a:r>
            <a:r>
              <a:rPr lang="en-ID" dirty="0" err="1"/>
              <a:t>sehingga</a:t>
            </a:r>
            <a:r>
              <a:rPr lang="en-ID" dirty="0"/>
              <a:t> </a:t>
            </a:r>
            <a:r>
              <a:rPr lang="en-ID" dirty="0" err="1"/>
              <a:t>pencatatan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aktivitas</a:t>
            </a:r>
            <a:r>
              <a:rPr lang="en-ID" dirty="0"/>
              <a:t> yang sangat </a:t>
            </a:r>
            <a:r>
              <a:rPr lang="en-ID" dirty="0" err="1"/>
              <a:t>penting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dilaksanakan</a:t>
            </a:r>
            <a:r>
              <a:rPr lang="en-ID" dirty="0"/>
              <a:t>. </a:t>
            </a:r>
          </a:p>
          <a:p>
            <a:pPr algn="just"/>
            <a:r>
              <a:rPr lang="en-ID" dirty="0"/>
              <a:t>Conservatism Principle. </a:t>
            </a:r>
            <a:r>
              <a:rPr lang="en-ID" dirty="0" err="1"/>
              <a:t>Liabilitas</a:t>
            </a:r>
            <a:r>
              <a:rPr lang="en-ID" dirty="0"/>
              <a:t> (</a:t>
            </a:r>
            <a:r>
              <a:rPr lang="en-ID" dirty="0" err="1"/>
              <a:t>kewajiban</a:t>
            </a:r>
            <a:r>
              <a:rPr lang="en-ID" dirty="0"/>
              <a:t>)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dampak</a:t>
            </a:r>
            <a:r>
              <a:rPr lang="en-ID" dirty="0"/>
              <a:t> yang </a:t>
            </a:r>
            <a:r>
              <a:rPr lang="en-ID" dirty="0" err="1"/>
              <a:t>signifikan</a:t>
            </a:r>
            <a:r>
              <a:rPr lang="en-ID" dirty="0"/>
              <a:t> pada </a:t>
            </a:r>
            <a:r>
              <a:rPr lang="en-ID" dirty="0" err="1"/>
              <a:t>bisnis</a:t>
            </a:r>
            <a:r>
              <a:rPr lang="en-ID" dirty="0"/>
              <a:t> </a:t>
            </a:r>
            <a:r>
              <a:rPr lang="en-ID" dirty="0" err="1"/>
              <a:t>apa</a:t>
            </a:r>
            <a:r>
              <a:rPr lang="en-ID" dirty="0"/>
              <a:t> pun. </a:t>
            </a:r>
            <a:r>
              <a:rPr lang="en-ID" dirty="0" err="1"/>
              <a:t>Prinsip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menyarankan</a:t>
            </a:r>
            <a:r>
              <a:rPr lang="en-ID" dirty="0"/>
              <a:t>, </a:t>
            </a:r>
            <a:r>
              <a:rPr lang="en-ID" dirty="0" err="1"/>
              <a:t>bahwa</a:t>
            </a:r>
            <a:r>
              <a:rPr lang="en-ID" dirty="0"/>
              <a:t> </a:t>
            </a:r>
            <a:r>
              <a:rPr lang="en-ID" dirty="0" err="1"/>
              <a:t>sebaiknya</a:t>
            </a:r>
            <a:r>
              <a:rPr lang="en-ID" dirty="0"/>
              <a:t> </a:t>
            </a:r>
            <a:r>
              <a:rPr lang="en-ID" dirty="0" err="1"/>
              <a:t>selalu</a:t>
            </a:r>
            <a:r>
              <a:rPr lang="en-ID" dirty="0"/>
              <a:t> </a:t>
            </a:r>
            <a:r>
              <a:rPr lang="en-ID" dirty="0" err="1"/>
              <a:t>melakukan</a:t>
            </a:r>
            <a:r>
              <a:rPr lang="en-ID" dirty="0"/>
              <a:t> </a:t>
            </a:r>
            <a:r>
              <a:rPr lang="en-ID" dirty="0" err="1"/>
              <a:t>pencatatan</a:t>
            </a:r>
            <a:r>
              <a:rPr lang="en-ID" dirty="0"/>
              <a:t> pada </a:t>
            </a:r>
            <a:r>
              <a:rPr lang="en-ID" dirty="0" err="1"/>
              <a:t>setiap</a:t>
            </a:r>
            <a:r>
              <a:rPr lang="en-ID" dirty="0"/>
              <a:t> </a:t>
            </a:r>
            <a:r>
              <a:rPr lang="en-ID" dirty="0" err="1"/>
              <a:t>liabilitas</a:t>
            </a:r>
            <a:r>
              <a:rPr lang="en-ID" dirty="0"/>
              <a:t>. Hal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karena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membantu</a:t>
            </a:r>
            <a:r>
              <a:rPr lang="en-ID" dirty="0"/>
              <a:t> </a:t>
            </a:r>
            <a:r>
              <a:rPr lang="en-ID" dirty="0" err="1"/>
              <a:t>bisnis</a:t>
            </a:r>
            <a:r>
              <a:rPr lang="en-ID" dirty="0"/>
              <a:t> </a:t>
            </a:r>
            <a:r>
              <a:rPr lang="en-ID" dirty="0" err="1"/>
              <a:t>menyimpan</a:t>
            </a:r>
            <a:r>
              <a:rPr lang="en-ID" dirty="0"/>
              <a:t> dan </a:t>
            </a:r>
            <a:r>
              <a:rPr lang="en-ID" dirty="0" err="1"/>
              <a:t>menyiapkan</a:t>
            </a:r>
            <a:r>
              <a:rPr lang="en-ID" dirty="0"/>
              <a:t> </a:t>
            </a:r>
            <a:r>
              <a:rPr lang="en-ID" dirty="0" err="1"/>
              <a:t>sejumlah</a:t>
            </a:r>
            <a:r>
              <a:rPr lang="en-ID" dirty="0"/>
              <a:t> dana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membayar</a:t>
            </a:r>
            <a:r>
              <a:rPr lang="en-ID" dirty="0"/>
              <a:t> utang </a:t>
            </a:r>
            <a:r>
              <a:rPr lang="en-ID" dirty="0" err="1"/>
              <a:t>serta</a:t>
            </a:r>
            <a:r>
              <a:rPr lang="en-ID" dirty="0"/>
              <a:t>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cara</a:t>
            </a:r>
            <a:r>
              <a:rPr lang="en-ID" dirty="0"/>
              <a:t> </a:t>
            </a:r>
            <a:r>
              <a:rPr lang="en-ID" dirty="0" err="1"/>
              <a:t>terbaik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rangka</a:t>
            </a:r>
            <a:r>
              <a:rPr lang="en-ID" dirty="0"/>
              <a:t> </a:t>
            </a:r>
            <a:r>
              <a:rPr lang="en-ID" dirty="0" err="1"/>
              <a:t>perencanaan</a:t>
            </a:r>
            <a:r>
              <a:rPr lang="en-ID" dirty="0"/>
              <a:t> </a:t>
            </a:r>
            <a:r>
              <a:rPr lang="en-ID" dirty="0" err="1"/>
              <a:t>anggaran</a:t>
            </a:r>
            <a:r>
              <a:rPr lang="en-ID" dirty="0"/>
              <a:t> </a:t>
            </a:r>
            <a:r>
              <a:rPr lang="en-ID" dirty="0" err="1"/>
              <a:t>pengeluaran</a:t>
            </a:r>
            <a:r>
              <a:rPr lang="en-ID" dirty="0"/>
              <a:t> di masa </a:t>
            </a:r>
            <a:r>
              <a:rPr lang="en-ID" dirty="0" err="1"/>
              <a:t>depan</a:t>
            </a:r>
            <a:r>
              <a:rPr lang="en-ID" dirty="0"/>
              <a:t>.</a:t>
            </a:r>
          </a:p>
          <a:p>
            <a:endParaRPr lang="en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reen Color">
  <a:themeElements>
    <a:clrScheme name="Green Color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9900"/>
      </a:accent1>
      <a:accent2>
        <a:srgbClr val="99CC00"/>
      </a:accent2>
      <a:accent3>
        <a:srgbClr val="FFFFFF"/>
      </a:accent3>
      <a:accent4>
        <a:srgbClr val="000000"/>
      </a:accent4>
      <a:accent5>
        <a:srgbClr val="AACAAA"/>
      </a:accent5>
      <a:accent6>
        <a:srgbClr val="8AB900"/>
      </a:accent6>
      <a:hlink>
        <a:srgbClr val="CC3300"/>
      </a:hlink>
      <a:folHlink>
        <a:srgbClr val="996600"/>
      </a:folHlink>
    </a:clrScheme>
    <a:fontScheme name="Green Color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Green Colo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Colo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Colo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Colo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Colo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Colo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9900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8AB900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1677</Words>
  <Application>Microsoft Office PowerPoint</Application>
  <PresentationFormat>Widescreen</PresentationFormat>
  <Paragraphs>60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Inter</vt:lpstr>
      <vt:lpstr>Tahoma</vt:lpstr>
      <vt:lpstr>Green Color</vt:lpstr>
      <vt:lpstr>TEORI AKUNATANSI</vt:lpstr>
      <vt:lpstr>Pengertian Teori Akuntansi </vt:lpstr>
      <vt:lpstr>PowerPoint Presentation</vt:lpstr>
      <vt:lpstr>Jenis Teori Akuntansi </vt:lpstr>
      <vt:lpstr>Dalam tataran semiotika yang mengkaji teori umum tentang tanda-tanda dan simbol-simbol dalam bidang linguistik, teori akuntansi dibedakan menjadi: </vt:lpstr>
      <vt:lpstr>Tujuan Teori Akuntansi </vt:lpstr>
      <vt:lpstr>Elemen Teori Akuntansi</vt:lpstr>
      <vt:lpstr>Prinsip Dasar Akuntansi</vt:lpstr>
      <vt:lpstr>PowerPoint Presentation</vt:lpstr>
      <vt:lpstr>PowerPoint Presentation</vt:lpstr>
      <vt:lpstr>Konsep Dasar Teori Akuntansi Konsep Dasar Teori Akuntansi </vt:lpstr>
      <vt:lpstr>PowerPoint Presentation</vt:lpstr>
      <vt:lpstr>PowerPoint Presentation</vt:lpstr>
      <vt:lpstr>Fungsi Teori Akuntansi</vt:lpstr>
      <vt:lpstr>Sejarah Teori Akuntansi</vt:lpstr>
      <vt:lpstr>PowerPoint Presentation</vt:lpstr>
      <vt:lpstr>Perkembangan Teori Akuntansi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Siti Sarah</dc:creator>
  <cp:lastModifiedBy>Siti Sarah</cp:lastModifiedBy>
  <cp:revision>6</cp:revision>
  <dcterms:created xsi:type="dcterms:W3CDTF">2025-03-10T12:53:00Z</dcterms:created>
  <dcterms:modified xsi:type="dcterms:W3CDTF">2025-03-10T13:28:59Z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B541B4DD949446D5AB61802834309C81_12</vt:lpwstr>
  </property>
  <property fmtid="{D5CDD505-2E9C-101B-9397-08002B2CF9AE}" pid="3" name="KSOProductBuildVer">
    <vt:lpwstr>1033-12.2.0.20326</vt:lpwstr>
  </property>
</Properties>
</file>